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0" r:id="rId2"/>
  </p:sldMasterIdLst>
  <p:notesMasterIdLst>
    <p:notesMasterId r:id="rId76"/>
  </p:notesMasterIdLst>
  <p:handoutMasterIdLst>
    <p:handoutMasterId r:id="rId77"/>
  </p:handoutMasterIdLst>
  <p:sldIdLst>
    <p:sldId id="383" r:id="rId3"/>
    <p:sldId id="385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2" r:id="rId28"/>
    <p:sldId id="323" r:id="rId29"/>
    <p:sldId id="316" r:id="rId30"/>
    <p:sldId id="377" r:id="rId31"/>
    <p:sldId id="325" r:id="rId32"/>
    <p:sldId id="326" r:id="rId33"/>
    <p:sldId id="327" r:id="rId34"/>
    <p:sldId id="328" r:id="rId35"/>
    <p:sldId id="417" r:id="rId36"/>
    <p:sldId id="329" r:id="rId37"/>
    <p:sldId id="382" r:id="rId38"/>
    <p:sldId id="418" r:id="rId39"/>
    <p:sldId id="330" r:id="rId40"/>
    <p:sldId id="375" r:id="rId41"/>
    <p:sldId id="331" r:id="rId42"/>
    <p:sldId id="357" r:id="rId43"/>
    <p:sldId id="332" r:id="rId44"/>
    <p:sldId id="358" r:id="rId45"/>
    <p:sldId id="347" r:id="rId46"/>
    <p:sldId id="335" r:id="rId47"/>
    <p:sldId id="414" r:id="rId48"/>
    <p:sldId id="415" r:id="rId49"/>
    <p:sldId id="359" r:id="rId50"/>
    <p:sldId id="416" r:id="rId51"/>
    <p:sldId id="378" r:id="rId52"/>
    <p:sldId id="349" r:id="rId53"/>
    <p:sldId id="350" r:id="rId54"/>
    <p:sldId id="360" r:id="rId55"/>
    <p:sldId id="379" r:id="rId56"/>
    <p:sldId id="380" r:id="rId57"/>
    <p:sldId id="361" r:id="rId58"/>
    <p:sldId id="339" r:id="rId59"/>
    <p:sldId id="352" r:id="rId60"/>
    <p:sldId id="340" r:id="rId61"/>
    <p:sldId id="362" r:id="rId62"/>
    <p:sldId id="342" r:id="rId63"/>
    <p:sldId id="353" r:id="rId64"/>
    <p:sldId id="363" r:id="rId65"/>
    <p:sldId id="344" r:id="rId66"/>
    <p:sldId id="365" r:id="rId67"/>
    <p:sldId id="345" r:id="rId68"/>
    <p:sldId id="366" r:id="rId69"/>
    <p:sldId id="341" r:id="rId70"/>
    <p:sldId id="367" r:id="rId71"/>
    <p:sldId id="346" r:id="rId72"/>
    <p:sldId id="356" r:id="rId73"/>
    <p:sldId id="368" r:id="rId74"/>
    <p:sldId id="413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80" d="100"/>
          <a:sy n="80" d="100"/>
        </p:scale>
        <p:origin x="-834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40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9145D-DBBB-40BD-959D-BCB00F640C79}" type="datetimeFigureOut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5D89A-A07E-40C3-8322-51842B34A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19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40CFA4-A23E-4C9D-9C3B-61603E0FB43B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가장 작은 데이터 단위는 비트입니다</a:t>
            </a:r>
            <a:r>
              <a:rPr lang="en-US" altLang="ko-KR"/>
              <a:t>. 1 bit</a:t>
            </a:r>
            <a:r>
              <a:rPr lang="ko-KR" altLang="en-US"/>
              <a:t>로 표현할 수 있는 수는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 </a:t>
            </a:r>
            <a:r>
              <a:rPr lang="ko-KR" altLang="en-US"/>
              <a:t>두 개 입니다</a:t>
            </a:r>
            <a:r>
              <a:rPr lang="en-US" altLang="ko-KR"/>
              <a:t>.</a:t>
            </a:r>
          </a:p>
          <a:p>
            <a:r>
              <a:rPr lang="ko-KR" altLang="en-US"/>
              <a:t>비트가 </a:t>
            </a:r>
            <a:r>
              <a:rPr lang="en-US" altLang="ko-KR"/>
              <a:t>8</a:t>
            </a:r>
            <a:r>
              <a:rPr lang="ko-KR" altLang="en-US"/>
              <a:t>개 모이면 </a:t>
            </a:r>
            <a:r>
              <a:rPr lang="en-US" altLang="ko-KR"/>
              <a:t>1 byte</a:t>
            </a:r>
            <a:r>
              <a:rPr lang="ko-KR" altLang="en-US"/>
              <a:t>가 됩니다</a:t>
            </a:r>
            <a:r>
              <a:rPr lang="en-US" altLang="ko-KR"/>
              <a:t>. 1 byte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8</a:t>
            </a:r>
            <a:r>
              <a:rPr lang="ko-KR" altLang="en-US"/>
              <a:t>제곱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256</a:t>
            </a:r>
            <a:r>
              <a:rPr lang="ko-KR" altLang="en-US"/>
              <a:t>개의 수를 표현할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정수형인 </a:t>
            </a:r>
            <a:r>
              <a:rPr lang="en-US" altLang="ko-KR"/>
              <a:t>byte</a:t>
            </a:r>
            <a:r>
              <a:rPr lang="ko-KR" altLang="en-US"/>
              <a:t>는 </a:t>
            </a:r>
            <a:r>
              <a:rPr lang="en-US" altLang="ko-KR"/>
              <a:t>1 byte, </a:t>
            </a:r>
            <a:r>
              <a:rPr lang="ko-KR" altLang="en-US"/>
              <a:t>즉 </a:t>
            </a:r>
            <a:r>
              <a:rPr lang="en-US" altLang="ko-KR"/>
              <a:t>8</a:t>
            </a:r>
            <a:r>
              <a:rPr lang="ko-KR" altLang="en-US"/>
              <a:t>비트 입니다</a:t>
            </a:r>
            <a:r>
              <a:rPr lang="en-US" altLang="ko-KR"/>
              <a:t>. 8</a:t>
            </a:r>
            <a:r>
              <a:rPr lang="ko-KR" altLang="en-US"/>
              <a:t>개의 자리 중에서 맨 왼쪽 한자리는 부호자리로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부호자리의 값이 </a:t>
            </a:r>
            <a:r>
              <a:rPr lang="en-US" altLang="ko-KR"/>
              <a:t>0</a:t>
            </a:r>
            <a:r>
              <a:rPr lang="ko-KR" altLang="en-US"/>
              <a:t>이면 양수이고 </a:t>
            </a:r>
            <a:r>
              <a:rPr lang="en-US" altLang="ko-KR"/>
              <a:t>1</a:t>
            </a:r>
            <a:r>
              <a:rPr lang="ko-KR" altLang="en-US"/>
              <a:t>이면 음수입니다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Byte</a:t>
            </a:r>
            <a:r>
              <a:rPr lang="ko-KR" altLang="en-US"/>
              <a:t>로 표현할 수 있는 값의 범위는 </a:t>
            </a:r>
            <a:r>
              <a:rPr lang="en-US" altLang="ko-KR"/>
              <a:t>-2</a:t>
            </a:r>
            <a:r>
              <a:rPr lang="ko-KR" altLang="en-US"/>
              <a:t>의 </a:t>
            </a:r>
            <a:r>
              <a:rPr lang="en-US" altLang="ko-KR"/>
              <a:t>7</a:t>
            </a:r>
            <a:r>
              <a:rPr lang="ko-KR" altLang="en-US"/>
              <a:t>제곱 부터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7</a:t>
            </a:r>
            <a:r>
              <a:rPr lang="ko-KR" altLang="en-US"/>
              <a:t>제곱 </a:t>
            </a:r>
            <a:r>
              <a:rPr lang="en-US" altLang="ko-KR"/>
              <a:t>-1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-1</a:t>
            </a:r>
            <a:r>
              <a:rPr lang="ko-KR" altLang="en-US"/>
              <a:t>을 해주는 이유는 범위에 </a:t>
            </a:r>
            <a:r>
              <a:rPr lang="en-US" altLang="ko-KR"/>
              <a:t>0</a:t>
            </a:r>
            <a:r>
              <a:rPr lang="ko-KR" altLang="en-US"/>
              <a:t>이 포함되어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음수 </a:t>
            </a:r>
            <a:r>
              <a:rPr lang="en-US" altLang="ko-KR"/>
              <a:t>128</a:t>
            </a:r>
            <a:r>
              <a:rPr lang="ko-KR" altLang="en-US"/>
              <a:t>개</a:t>
            </a:r>
            <a:r>
              <a:rPr lang="en-US" altLang="ko-KR"/>
              <a:t>+ </a:t>
            </a:r>
            <a:r>
              <a:rPr lang="ko-KR" altLang="en-US"/>
              <a:t>양수 </a:t>
            </a:r>
            <a:r>
              <a:rPr lang="en-US" altLang="ko-KR"/>
              <a:t>127</a:t>
            </a:r>
            <a:r>
              <a:rPr lang="ko-KR" altLang="en-US"/>
              <a:t>개 </a:t>
            </a:r>
            <a:r>
              <a:rPr lang="en-US" altLang="ko-KR"/>
              <a:t>+ 1</a:t>
            </a:r>
            <a:r>
              <a:rPr lang="ko-KR" altLang="en-US"/>
              <a:t>개</a:t>
            </a:r>
            <a:r>
              <a:rPr lang="en-US" altLang="ko-KR"/>
              <a:t>(0) </a:t>
            </a:r>
            <a:r>
              <a:rPr lang="ko-KR" altLang="en-US"/>
              <a:t>모두 합하면 </a:t>
            </a:r>
            <a:r>
              <a:rPr lang="en-US" altLang="ko-KR"/>
              <a:t>256</a:t>
            </a:r>
            <a:r>
              <a:rPr lang="ko-KR" altLang="en-US"/>
              <a:t>개입니다</a:t>
            </a:r>
            <a:r>
              <a:rPr lang="en-US" altLang="ko-KR"/>
              <a:t>.</a:t>
            </a:r>
          </a:p>
          <a:p>
            <a:r>
              <a:rPr lang="en-US" altLang="ko-KR"/>
              <a:t>(128+127+1=256)</a:t>
            </a:r>
          </a:p>
          <a:p>
            <a:endParaRPr lang="en-US" altLang="ko-KR"/>
          </a:p>
          <a:p>
            <a:r>
              <a:rPr lang="ko-KR" altLang="en-US"/>
              <a:t>좀전에 설명한 것과 같이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8</a:t>
            </a:r>
            <a:r>
              <a:rPr lang="ko-KR" altLang="en-US"/>
              <a:t>비트로는 </a:t>
            </a:r>
            <a:r>
              <a:rPr lang="en-US" altLang="ko-KR"/>
              <a:t>256</a:t>
            </a:r>
            <a:r>
              <a:rPr lang="ko-KR" altLang="en-US"/>
              <a:t>개의 숫자를 표현할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Short</a:t>
            </a:r>
            <a:r>
              <a:rPr lang="ko-KR" altLang="en-US"/>
              <a:t>과 </a:t>
            </a:r>
            <a:r>
              <a:rPr lang="en-US" altLang="ko-KR"/>
              <a:t>char</a:t>
            </a:r>
            <a:r>
              <a:rPr lang="ko-KR" altLang="en-US"/>
              <a:t>은 둘다 </a:t>
            </a:r>
            <a:r>
              <a:rPr lang="en-US" altLang="ko-KR"/>
              <a:t>2byte</a:t>
            </a:r>
            <a:r>
              <a:rPr lang="ko-KR" altLang="en-US"/>
              <a:t>라서 표현할 수 있는 값의 수가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16</a:t>
            </a:r>
            <a:r>
              <a:rPr lang="ko-KR" altLang="en-US"/>
              <a:t>제곱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65536</a:t>
            </a:r>
            <a:r>
              <a:rPr lang="ko-KR" altLang="en-US"/>
              <a:t>개입니다</a:t>
            </a:r>
            <a:r>
              <a:rPr lang="en-US" altLang="ko-KR"/>
              <a:t>.</a:t>
            </a:r>
          </a:p>
          <a:p>
            <a:r>
              <a:rPr lang="en-US" altLang="ko-KR"/>
              <a:t>Char</a:t>
            </a:r>
            <a:r>
              <a:rPr lang="ko-KR" altLang="en-US"/>
              <a:t>는 문자를 저장하기 위한 타입이지만 실제로는 문자의 코드인 숫자</a:t>
            </a:r>
            <a:r>
              <a:rPr lang="en-US" altLang="ko-KR"/>
              <a:t>, </a:t>
            </a:r>
            <a:r>
              <a:rPr lang="ko-KR" altLang="en-US"/>
              <a:t>정수가 저장됩니다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char</a:t>
            </a:r>
            <a:r>
              <a:rPr lang="ko-KR" altLang="en-US"/>
              <a:t>는 정수와 관계가 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문자의 코드에는 음수가 없기 때문에 맨 왼쪽 한자리를 부호자리로 사용하지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short</a:t>
            </a:r>
            <a:r>
              <a:rPr lang="ko-KR" altLang="en-US"/>
              <a:t>과 </a:t>
            </a:r>
            <a:r>
              <a:rPr lang="en-US" altLang="ko-KR"/>
              <a:t>char</a:t>
            </a:r>
            <a:r>
              <a:rPr lang="ko-KR" altLang="en-US"/>
              <a:t>가 표현할 수 있는 수의 개수는 같지만</a:t>
            </a:r>
            <a:r>
              <a:rPr lang="en-US" altLang="ko-KR"/>
              <a:t>, </a:t>
            </a:r>
            <a:r>
              <a:rPr lang="ko-KR" altLang="en-US"/>
              <a:t>범위는 서로 다르다는 것을 확인하세요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4</a:t>
            </a:r>
            <a:r>
              <a:rPr lang="ko-KR" altLang="en-US"/>
              <a:t>개의 정수형 중에서 </a:t>
            </a:r>
            <a:r>
              <a:rPr lang="en-US" altLang="ko-KR"/>
              <a:t>int</a:t>
            </a:r>
            <a:r>
              <a:rPr lang="ko-KR" altLang="en-US"/>
              <a:t>를 주로 사용합니다</a:t>
            </a:r>
            <a:r>
              <a:rPr lang="en-US" altLang="ko-KR"/>
              <a:t>. </a:t>
            </a:r>
            <a:r>
              <a:rPr lang="ko-KR" altLang="en-US"/>
              <a:t>저장할 값의 범위가 적다고 해서 메모리를 절약할 의도로</a:t>
            </a:r>
          </a:p>
          <a:p>
            <a:r>
              <a:rPr lang="en-US" altLang="ko-KR"/>
              <a:t>byte</a:t>
            </a:r>
            <a:r>
              <a:rPr lang="ko-KR" altLang="en-US"/>
              <a:t>나 </a:t>
            </a:r>
            <a:r>
              <a:rPr lang="en-US" altLang="ko-KR"/>
              <a:t>short</a:t>
            </a:r>
            <a:r>
              <a:rPr lang="ko-KR" altLang="en-US"/>
              <a:t>을 사용하지 않는 것이 좋습니다</a:t>
            </a:r>
            <a:r>
              <a:rPr lang="en-US" altLang="ko-KR"/>
              <a:t>.</a:t>
            </a:r>
          </a:p>
          <a:p>
            <a:r>
              <a:rPr lang="ko-KR" altLang="en-US"/>
              <a:t>값의 범위를 넘기 쉽고</a:t>
            </a:r>
            <a:r>
              <a:rPr lang="en-US" altLang="ko-KR"/>
              <a:t>, </a:t>
            </a:r>
            <a:r>
              <a:rPr lang="ko-KR" altLang="en-US"/>
              <a:t>연산과정에서 </a:t>
            </a:r>
            <a:r>
              <a:rPr lang="en-US" altLang="ko-KR"/>
              <a:t>int</a:t>
            </a:r>
            <a:r>
              <a:rPr lang="ko-KR" altLang="en-US"/>
              <a:t>로 자동변환되기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전 페이지에서 설명한 것과 같이 </a:t>
            </a:r>
            <a:r>
              <a:rPr lang="en-US" altLang="ko-KR"/>
              <a:t>byte</a:t>
            </a:r>
            <a:r>
              <a:rPr lang="ko-KR" altLang="en-US"/>
              <a:t>는 이진데이터를 저장할 때</a:t>
            </a:r>
            <a:r>
              <a:rPr lang="en-US" altLang="ko-KR"/>
              <a:t>, short</a:t>
            </a:r>
            <a:r>
              <a:rPr lang="ko-KR" altLang="en-US"/>
              <a:t>은 </a:t>
            </a:r>
            <a:r>
              <a:rPr lang="en-US" altLang="ko-KR"/>
              <a:t>c</a:t>
            </a:r>
            <a:r>
              <a:rPr lang="ko-KR" altLang="en-US"/>
              <a:t>언어와의 호환을 위해서</a:t>
            </a:r>
          </a:p>
          <a:p>
            <a:r>
              <a:rPr lang="ko-KR" altLang="en-US"/>
              <a:t>사용하시면 됩니다</a:t>
            </a:r>
            <a:r>
              <a:rPr lang="en-US" altLang="ko-KR"/>
              <a:t>. </a:t>
            </a:r>
            <a:r>
              <a:rPr lang="ko-KR" altLang="en-US"/>
              <a:t>그 외의 경우에는 정수를 저장할 때 </a:t>
            </a:r>
            <a:r>
              <a:rPr lang="en-US" altLang="ko-KR"/>
              <a:t>int</a:t>
            </a:r>
            <a:r>
              <a:rPr lang="ko-KR" altLang="en-US"/>
              <a:t>를 사용하세요</a:t>
            </a:r>
            <a:r>
              <a:rPr lang="en-US" altLang="ko-KR"/>
              <a:t>.</a:t>
            </a:r>
          </a:p>
          <a:p>
            <a:r>
              <a:rPr lang="en-US" altLang="ko-KR"/>
              <a:t>Int</a:t>
            </a:r>
            <a:r>
              <a:rPr lang="ko-KR" altLang="en-US"/>
              <a:t>의 범위를 넘는 수를 저장할 때만 </a:t>
            </a:r>
            <a:r>
              <a:rPr lang="en-US" altLang="ko-KR"/>
              <a:t>long</a:t>
            </a:r>
            <a:r>
              <a:rPr lang="ko-KR" altLang="en-US"/>
              <a:t>을 사용하면 됩니다</a:t>
            </a:r>
            <a:r>
              <a:rPr lang="en-US" altLang="ko-KR"/>
              <a:t>.</a:t>
            </a:r>
          </a:p>
          <a:p>
            <a:r>
              <a:rPr lang="en-US" altLang="ko-KR"/>
              <a:t>Int</a:t>
            </a:r>
            <a:r>
              <a:rPr lang="ko-KR" altLang="en-US"/>
              <a:t>의 최대값은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31</a:t>
            </a:r>
            <a:r>
              <a:rPr lang="ko-KR" altLang="en-US"/>
              <a:t>제곱이니까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2</a:t>
            </a:r>
            <a:r>
              <a:rPr lang="ko-KR" altLang="en-US"/>
              <a:t>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 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 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제곱입니다</a:t>
            </a:r>
            <a:r>
              <a:rPr lang="en-US" altLang="ko-KR"/>
              <a:t>.</a:t>
            </a:r>
          </a:p>
          <a:p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제곱은 </a:t>
            </a:r>
            <a:r>
              <a:rPr lang="en-US" altLang="ko-KR"/>
              <a:t>1024</a:t>
            </a:r>
            <a:r>
              <a:rPr lang="ko-KR" altLang="en-US"/>
              <a:t>이므로 </a:t>
            </a:r>
            <a:r>
              <a:rPr lang="en-US" altLang="ko-KR"/>
              <a:t>1000</a:t>
            </a:r>
            <a:r>
              <a:rPr lang="ko-KR" altLang="en-US"/>
              <a:t>으로 계산하면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. 2*1000*1000*1000 </a:t>
            </a:r>
            <a:r>
              <a:rPr lang="ko-KR" altLang="en-US"/>
              <a:t>즉 </a:t>
            </a:r>
            <a:r>
              <a:rPr lang="en-US" altLang="ko-KR"/>
              <a:t>2</a:t>
            </a:r>
            <a:r>
              <a:rPr lang="ko-KR" altLang="en-US"/>
              <a:t>곱하기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9</a:t>
            </a:r>
            <a:r>
              <a:rPr lang="ko-KR" altLang="en-US"/>
              <a:t>제곱입니다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타입의 크기만 알면 이와 같은 방식으로 최대값과 최소값을 계산할 수 있기 때문에 </a:t>
            </a:r>
          </a:p>
          <a:p>
            <a:r>
              <a:rPr lang="ko-KR" altLang="en-US"/>
              <a:t>각 타입의 최대값</a:t>
            </a:r>
            <a:r>
              <a:rPr lang="en-US" altLang="ko-KR"/>
              <a:t>, </a:t>
            </a:r>
            <a:r>
              <a:rPr lang="ko-KR" altLang="en-US"/>
              <a:t>최소값을 굳이 외우지 않아도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실수는 정수와 저장방식이 달라서 부호자리</a:t>
            </a:r>
            <a:r>
              <a:rPr lang="en-US" altLang="ko-KR"/>
              <a:t>, </a:t>
            </a:r>
            <a:r>
              <a:rPr lang="ko-KR" altLang="en-US"/>
              <a:t>지수</a:t>
            </a:r>
            <a:r>
              <a:rPr lang="en-US" altLang="ko-KR"/>
              <a:t>, </a:t>
            </a:r>
            <a:r>
              <a:rPr lang="ko-KR" altLang="en-US"/>
              <a:t>가수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</a:t>
            </a:r>
            <a:r>
              <a:rPr lang="ko-KR" altLang="en-US"/>
              <a:t>이렇게 세부분으로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예를 들어 실수 </a:t>
            </a:r>
            <a:r>
              <a:rPr lang="en-US" altLang="ko-KR"/>
              <a:t>42.195</a:t>
            </a:r>
            <a:r>
              <a:rPr lang="ko-KR" altLang="en-US"/>
              <a:t>는 </a:t>
            </a:r>
            <a:r>
              <a:rPr lang="en-US" altLang="ko-KR"/>
              <a:t>0.42195 * 10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제곱으로 표현할 수 있고 가수는 </a:t>
            </a:r>
            <a:r>
              <a:rPr lang="en-US" altLang="ko-KR"/>
              <a:t>0.42195</a:t>
            </a:r>
            <a:r>
              <a:rPr lang="ko-KR" altLang="en-US"/>
              <a:t>이고요</a:t>
            </a:r>
            <a:r>
              <a:rPr lang="en-US" altLang="ko-KR"/>
              <a:t>. </a:t>
            </a:r>
            <a:r>
              <a:rPr lang="ko-KR" altLang="en-US"/>
              <a:t>지수는 </a:t>
            </a:r>
            <a:r>
              <a:rPr lang="en-US" altLang="ko-KR"/>
              <a:t>2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float</a:t>
            </a:r>
            <a:r>
              <a:rPr lang="ko-KR" altLang="en-US"/>
              <a:t>는 최대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38</a:t>
            </a:r>
            <a:r>
              <a:rPr lang="ko-KR" altLang="en-US"/>
              <a:t>제곱 정도의 값을 저장할 수 있으며 소수점이하 </a:t>
            </a:r>
            <a:r>
              <a:rPr lang="en-US" altLang="ko-KR"/>
              <a:t>7~9</a:t>
            </a:r>
            <a:r>
              <a:rPr lang="ko-KR" altLang="en-US"/>
              <a:t>자리까지 표현할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실수의 크기가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38</a:t>
            </a:r>
            <a:r>
              <a:rPr lang="ko-KR" altLang="en-US"/>
              <a:t>제곱을 넘거나 소수점 이하 </a:t>
            </a:r>
            <a:r>
              <a:rPr lang="en-US" altLang="ko-KR"/>
              <a:t>7~9</a:t>
            </a:r>
            <a:r>
              <a:rPr lang="ko-KR" altLang="en-US"/>
              <a:t>자리를 넘는 정밀도를 요구하는 경우에는</a:t>
            </a:r>
          </a:p>
          <a:p>
            <a:r>
              <a:rPr lang="en-US" altLang="ko-KR"/>
              <a:t>Double</a:t>
            </a:r>
            <a:r>
              <a:rPr lang="ko-KR" altLang="en-US"/>
              <a:t>을 사용해야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fld id="{A7F34FCE-71FA-4290-9290-677657AFE430}" type="slidenum">
              <a:rPr kumimoji="0" lang="ko-KR" altLang="en-US" sz="1200" smtClean="0"/>
              <a:pPr/>
              <a:t>49</a:t>
            </a:fld>
            <a:endParaRPr kumimoji="0" lang="ko-KR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3/7/2018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2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7" r:id="rId3"/>
    <p:sldLayoutId id="2147483664" r:id="rId4"/>
    <p:sldLayoutId id="2147483679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6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ko-KR" altLang="en-US" dirty="0"/>
              <a:t>환경 변수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41" y="790152"/>
            <a:ext cx="4807177" cy="3726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6" y="4517136"/>
            <a:ext cx="48291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프로그램을 작성하기 위한 최적화된 환경과 기능을 제공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1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웹 사이트에 접속해 </a:t>
            </a:r>
            <a:r>
              <a:rPr lang="ko-KR" altLang="en-US" dirty="0"/>
              <a:t>다운로드 버전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2 </a:t>
            </a:r>
            <a:r>
              <a:rPr lang="ko-KR" altLang="en-US" dirty="0" err="1"/>
              <a:t>이클립스</a:t>
            </a:r>
            <a:r>
              <a:rPr lang="ko-KR" altLang="en-US" dirty="0"/>
              <a:t> 설치 파일 클릭하기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" y="1502469"/>
            <a:ext cx="4496267" cy="2895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" y="4746162"/>
            <a:ext cx="3257549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ko-KR" altLang="en-US" dirty="0"/>
              <a:t>설치 파일 </a:t>
            </a:r>
            <a:r>
              <a:rPr lang="ko-KR" altLang="en-US" dirty="0" smtClean="0"/>
              <a:t>실행하기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설치 위치 지정 및 라이선스 동의하기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23" y="277326"/>
            <a:ext cx="4402077" cy="3528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" y="4411221"/>
            <a:ext cx="4747080" cy="24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5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ko-KR" altLang="en-US" dirty="0"/>
              <a:t>완료하고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6</a:t>
            </a:r>
            <a:r>
              <a:rPr lang="en-US" altLang="ko-KR" dirty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작업 공간 설정하기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C:\Users\</a:t>
            </a:r>
            <a:r>
              <a:rPr lang="ko-KR" altLang="en-US" i="1" dirty="0"/>
              <a:t>사용자</a:t>
            </a:r>
            <a:r>
              <a:rPr lang="en-US" altLang="ko-KR" dirty="0"/>
              <a:t>\workspace </a:t>
            </a:r>
            <a:r>
              <a:rPr lang="ko-KR" altLang="en-US" dirty="0"/>
              <a:t>폴더로 지정</a:t>
            </a:r>
          </a:p>
          <a:p>
            <a:pPr lvl="1"/>
            <a:r>
              <a:rPr lang="ko-KR" altLang="en-US" dirty="0"/>
              <a:t>여기서는 </a:t>
            </a:r>
            <a:r>
              <a:rPr lang="en-US" altLang="ko-KR" dirty="0"/>
              <a:t>D:\workspace</a:t>
            </a:r>
            <a:r>
              <a:rPr lang="ko-KR" altLang="en-US" dirty="0"/>
              <a:t>로 설정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87" y="379230"/>
            <a:ext cx="3714750" cy="3409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5" y="4781549"/>
            <a:ext cx="4157162" cy="16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err="1" smtClean="0"/>
              <a:t>퍼스펙티브</a:t>
            </a:r>
            <a:r>
              <a:rPr lang="en-US" altLang="ko-KR" b="0" dirty="0"/>
              <a:t>(Perspective)</a:t>
            </a:r>
            <a:r>
              <a:rPr lang="ko-KR" altLang="en-US" b="0" dirty="0"/>
              <a:t>와 </a:t>
            </a:r>
            <a:r>
              <a:rPr lang="ko-KR" altLang="en-US" b="0" dirty="0" err="1"/>
              <a:t>메뉴바</a:t>
            </a:r>
            <a:r>
              <a:rPr lang="en-US" altLang="ko-KR" b="0" dirty="0"/>
              <a:t>, </a:t>
            </a:r>
            <a:r>
              <a:rPr lang="ko-KR" altLang="en-US" b="0" dirty="0" err="1"/>
              <a:t>툴바로</a:t>
            </a:r>
            <a:r>
              <a:rPr lang="ko-KR" altLang="en-US" b="0" dirty="0"/>
              <a:t>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r>
              <a:rPr lang="ko-KR" altLang="en-US" b="0" dirty="0" err="1" smtClean="0"/>
              <a:t>퍼스펙티브는</a:t>
            </a:r>
            <a:r>
              <a:rPr lang="ko-KR" altLang="en-US" b="0" dirty="0" smtClean="0"/>
              <a:t>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 </a:t>
            </a:r>
            <a:r>
              <a:rPr lang="ko-KR" altLang="en-US" b="0" dirty="0"/>
              <a:t>에디터</a:t>
            </a:r>
            <a:r>
              <a:rPr lang="en-US" altLang="ko-KR" b="0" dirty="0"/>
              <a:t>(Editor)</a:t>
            </a:r>
            <a:r>
              <a:rPr lang="ko-KR" altLang="en-US" b="0" dirty="0"/>
              <a:t>와 뷰</a:t>
            </a:r>
            <a:r>
              <a:rPr lang="en-US" altLang="ko-KR" b="0" dirty="0"/>
              <a:t>(View)</a:t>
            </a:r>
            <a:r>
              <a:rPr lang="ko-KR" altLang="en-US" b="0" dirty="0"/>
              <a:t>의 모임으로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자바 </a:t>
            </a:r>
            <a:r>
              <a:rPr lang="ko-KR" altLang="en-US" b="0" dirty="0" err="1"/>
              <a:t>퍼스펙티브와</a:t>
            </a:r>
            <a:r>
              <a:rPr lang="ko-KR" altLang="en-US" b="0" dirty="0"/>
              <a:t> 디버그 </a:t>
            </a:r>
            <a:r>
              <a:rPr lang="ko-KR" altLang="en-US" b="0" dirty="0" err="1"/>
              <a:t>퍼스펙티브가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 작업 공간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720" y="2482012"/>
            <a:ext cx="4355739" cy="358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559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프로그램의 작성과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1" y="1679132"/>
            <a:ext cx="3279078" cy="36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1</a:t>
            </a:r>
            <a:r>
              <a:rPr lang="en-US" altLang="ko-KR" smtClean="0"/>
              <a:t> </a:t>
            </a:r>
            <a:r>
              <a:rPr lang="ko-KR" altLang="en-US" smtClean="0"/>
              <a:t>프로젝트 </a:t>
            </a:r>
            <a:r>
              <a:rPr lang="ko-KR" altLang="en-US" dirty="0"/>
              <a:t>생성하기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9" y="1568651"/>
            <a:ext cx="7629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2</a:t>
            </a:r>
            <a:r>
              <a:rPr lang="en-US" altLang="ko-KR" smtClean="0"/>
              <a:t> </a:t>
            </a:r>
            <a:r>
              <a:rPr lang="ko-KR" altLang="en-US" smtClean="0"/>
              <a:t>클래스 </a:t>
            </a:r>
            <a:r>
              <a:rPr lang="ko-KR" altLang="en-US" dirty="0"/>
              <a:t>생성하기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1" y="1600562"/>
            <a:ext cx="6589539" cy="50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소스 편집하기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7" y="1464369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언어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고급언어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기계어 </a:t>
            </a:r>
            <a:endParaRPr lang="en-US" altLang="ko-KR" dirty="0" smtClean="0"/>
          </a:p>
          <a:p>
            <a:r>
              <a:rPr lang="ko-KR" altLang="en-US" dirty="0" smtClean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smtClean="0"/>
              <a:t>exe</a:t>
            </a:r>
            <a:endParaRPr lang="en-US" altLang="ko-KR" dirty="0" smtClean="0"/>
          </a:p>
          <a:p>
            <a:r>
              <a:rPr lang="ko-KR" altLang="en-US" dirty="0" smtClean="0"/>
              <a:t>고급 </a:t>
            </a:r>
            <a:r>
              <a:rPr lang="ko-KR" altLang="en-US" dirty="0"/>
              <a:t>프로그래밍 언어의 실행 과정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프로그래밍 언어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프로그래밍 언어와 자바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9" y="3709662"/>
            <a:ext cx="7202391" cy="2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4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파일 </a:t>
            </a:r>
            <a:r>
              <a:rPr lang="ko-KR" altLang="en-US" dirty="0" smtClean="0"/>
              <a:t>저장하기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이클립스는 파일을 저장하면 컴파일한다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2" y="1672021"/>
            <a:ext cx="7639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5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파일 실행하기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9" y="1545072"/>
            <a:ext cx="76104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[Window]-[Preferences] </a:t>
            </a:r>
            <a:r>
              <a:rPr lang="ko-KR" altLang="en-US" dirty="0"/>
              <a:t>메뉴를 클릭</a:t>
            </a:r>
          </a:p>
          <a:p>
            <a:r>
              <a:rPr lang="ko-KR" altLang="en-US" dirty="0"/>
              <a:t>자바 버전 확인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[Preferences] </a:t>
            </a:r>
            <a:r>
              <a:rPr lang="ko-KR" altLang="en-US" dirty="0" err="1"/>
              <a:t>대화상자로</a:t>
            </a:r>
            <a:r>
              <a:rPr lang="ko-KR" altLang="en-US" dirty="0"/>
              <a:t>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4" y="1836102"/>
            <a:ext cx="76485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자동으로 </a:t>
            </a:r>
            <a:r>
              <a:rPr lang="ko-KR" altLang="en-US" dirty="0" err="1"/>
              <a:t>임포트</a:t>
            </a:r>
            <a:r>
              <a:rPr lang="ko-KR" altLang="en-US" dirty="0"/>
              <a:t> 문장 추가하고 소스 코드 </a:t>
            </a:r>
            <a:r>
              <a:rPr lang="ko-KR" altLang="en-US" dirty="0" err="1"/>
              <a:t>포맷팅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[Preferences] </a:t>
            </a:r>
            <a:r>
              <a:rPr lang="ko-KR" altLang="en-US" dirty="0" err="1"/>
              <a:t>대화상자로</a:t>
            </a:r>
            <a:r>
              <a:rPr lang="ko-KR" altLang="en-US" dirty="0"/>
              <a:t>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4" y="1475953"/>
            <a:ext cx="7658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7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이클립스에서 </a:t>
            </a:r>
            <a:r>
              <a:rPr lang="en-US" altLang="ko-KR" dirty="0"/>
              <a:t>[Window]-[Perspective]-[Customize Perspective] </a:t>
            </a:r>
            <a:r>
              <a:rPr lang="ko-KR" altLang="en-US" dirty="0"/>
              <a:t>메뉴를 선택한 후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/>
              <a:t>Customize Perspective] </a:t>
            </a:r>
            <a:r>
              <a:rPr lang="ko-KR" altLang="en-US" dirty="0" err="1"/>
              <a:t>대화상자의</a:t>
            </a:r>
            <a:r>
              <a:rPr lang="ko-KR" altLang="en-US" dirty="0"/>
              <a:t> </a:t>
            </a:r>
            <a:r>
              <a:rPr lang="en-US" altLang="ko-KR" dirty="0"/>
              <a:t>[Tool Bar Visibility] </a:t>
            </a:r>
            <a:r>
              <a:rPr lang="ko-KR" altLang="en-US" dirty="0"/>
              <a:t>탭이나 </a:t>
            </a:r>
            <a:r>
              <a:rPr lang="en-US" altLang="ko-KR" dirty="0"/>
              <a:t>[Menu Visibility] </a:t>
            </a:r>
            <a:r>
              <a:rPr lang="ko-KR" altLang="en-US" dirty="0"/>
              <a:t>탭에서 원하는 항목에 체크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ko-KR" altLang="en-US" dirty="0" err="1"/>
              <a:t>툴바에</a:t>
            </a:r>
            <a:r>
              <a:rPr lang="ko-KR" altLang="en-US" dirty="0"/>
              <a:t> 필요한 도구 추가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3" y="2826328"/>
            <a:ext cx="8110001" cy="29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자바 프로그램을 </a:t>
            </a:r>
            <a:r>
              <a:rPr lang="ko-KR" altLang="en-US"/>
              <a:t>포장하는 </a:t>
            </a:r>
            <a:r>
              <a:rPr lang="ko-KR" altLang="en-US" smtClean="0"/>
              <a:t>단위로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ko-KR" altLang="en-US" dirty="0"/>
              <a:t>폴더처럼 프로젝트 단위가 커지면 다수의 패키지로 관리해야 더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여기서는 </a:t>
            </a:r>
            <a:r>
              <a:rPr lang="ko-KR" altLang="en-US" dirty="0"/>
              <a:t>절마다 </a:t>
            </a:r>
            <a:r>
              <a:rPr lang="ko-KR" altLang="en-US" dirty="0" smtClean="0"/>
              <a:t>패키지를 </a:t>
            </a:r>
            <a:r>
              <a:rPr lang="ko-KR" altLang="en-US" dirty="0"/>
              <a:t>생성해 자바 소스 파일을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패키지를 </a:t>
            </a:r>
            <a:r>
              <a:rPr lang="ko-KR" altLang="en-US" dirty="0"/>
              <a:t>생성하지 </a:t>
            </a:r>
            <a:r>
              <a:rPr lang="ko-KR" altLang="en-US" dirty="0" smtClean="0"/>
              <a:t>않으면 </a:t>
            </a:r>
            <a:r>
              <a:rPr lang="ko-KR" altLang="en-US" dirty="0"/>
              <a:t>디폴트 패키지</a:t>
            </a:r>
            <a:r>
              <a:rPr lang="en-US" altLang="ko-KR" dirty="0"/>
              <a:t>(Default Package)</a:t>
            </a:r>
            <a:r>
              <a:rPr lang="ko-KR" altLang="en-US" dirty="0"/>
              <a:t>에 </a:t>
            </a:r>
            <a:r>
              <a:rPr lang="ko-KR" altLang="en-US" dirty="0" smtClean="0"/>
              <a:t>관리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883" y="2908649"/>
            <a:ext cx="5658693" cy="318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140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3347"/>
            <a:ext cx="5467350" cy="36576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이클립스의 코드 박스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4312" y="3377050"/>
            <a:ext cx="5338168" cy="336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843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 프로그램 구조와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문법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자바 프로그램 기본 구조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</a:t>
            </a:r>
            <a:r>
              <a:rPr lang="ko-KR" altLang="en-US" smtClean="0"/>
              <a:t> 프로그램 구조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8" y="1528788"/>
            <a:ext cx="3467100" cy="2733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22" y="3178734"/>
            <a:ext cx="7200000" cy="36792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82533" y="1528788"/>
            <a:ext cx="4572000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객체 지향 언어에서 프로그램을 개발하는 단위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메서드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수행할 작업을 나열한 코드의 모임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실행문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작업을 지시하는 변수 선언</a:t>
            </a:r>
            <a:r>
              <a:rPr lang="en-US" altLang="ko-KR" sz="1600" dirty="0"/>
              <a:t>, </a:t>
            </a:r>
            <a:r>
              <a:rPr lang="ko-KR" altLang="en-US" sz="1600" dirty="0"/>
              <a:t>값 저장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호출 등의 코드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주석문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15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</a:t>
            </a:r>
            <a:r>
              <a:rPr lang="ko-KR" altLang="en-US" smtClean="0"/>
              <a:t> 프로그램 구조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49956" y="945725"/>
            <a:ext cx="8466666" cy="556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Hello</a:t>
            </a:r>
            <a:r>
              <a:rPr lang="ko-KR" altLang="en-US" sz="1600" dirty="0" smtClean="0"/>
              <a:t> 이름의 클래스 선언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class </a:t>
            </a:r>
            <a:r>
              <a:rPr lang="ko-KR" altLang="en-US" sz="1600" dirty="0" smtClean="0"/>
              <a:t>키워드로 클래스 선언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public</a:t>
            </a:r>
            <a:r>
              <a:rPr lang="ko-KR" altLang="en-US" sz="1600" dirty="0" smtClean="0"/>
              <a:t>으로 선언하면 다른 클래스에서 접근 가능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코드는 </a:t>
            </a:r>
            <a:r>
              <a:rPr lang="en-US" altLang="ko-KR" sz="1600" dirty="0" smtClean="0"/>
              <a:t>{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} </a:t>
            </a:r>
            <a:r>
              <a:rPr lang="ko-KR" altLang="en-US" sz="1600" dirty="0" smtClean="0"/>
              <a:t>내에 모두 작성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//</a:t>
            </a:r>
            <a:r>
              <a:rPr lang="ko-KR" altLang="en-US" sz="1600" dirty="0" smtClean="0"/>
              <a:t> 한 라인 주석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/* </a:t>
            </a:r>
            <a:r>
              <a:rPr lang="ko-KR" altLang="en-US" sz="1600" dirty="0" smtClean="0"/>
              <a:t>여러 행 주석 </a:t>
            </a:r>
            <a:r>
              <a:rPr lang="en-US" altLang="ko-KR" sz="1600" dirty="0" smtClean="0"/>
              <a:t>*/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자바 프로그램은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실행 시작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public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static void</a:t>
            </a:r>
            <a:r>
              <a:rPr lang="ko-KR" altLang="en-US" sz="1600" dirty="0" smtClean="0"/>
              <a:t>으로 선언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String[] </a:t>
            </a:r>
            <a:r>
              <a:rPr lang="en-US" altLang="ko-KR" sz="1600" dirty="0" err="1" smtClean="0"/>
              <a:t>args</a:t>
            </a:r>
            <a:r>
              <a:rPr lang="ko-KR" altLang="en-US" sz="1600" dirty="0" smtClean="0"/>
              <a:t>로 실행 인자를 전달 받음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113874" y="1579528"/>
            <a:ext cx="2659024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Hello {</a:t>
            </a:r>
          </a:p>
          <a:p>
            <a:r>
              <a:rPr lang="en-US" altLang="ko-KR" sz="1400" dirty="0" smtClean="0"/>
              <a:t>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9696" y="5113869"/>
            <a:ext cx="6686748" cy="5837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public static void main(String[] </a:t>
            </a:r>
            <a:r>
              <a:rPr lang="en-US" altLang="ko-KR" sz="1600" dirty="0" err="1" smtClean="0"/>
              <a:t>args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15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5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프로그래밍 언어는 플랫폼 종속</a:t>
            </a:r>
            <a:endParaRPr lang="en-US" altLang="ko-KR" dirty="0" smtClean="0"/>
          </a:p>
          <a:p>
            <a:pPr lvl="1"/>
            <a:r>
              <a:rPr lang="ko-KR" altLang="en-US" dirty="0"/>
              <a:t>하드웨어 아키텍처</a:t>
            </a:r>
            <a:r>
              <a:rPr lang="en-US" altLang="ko-KR" dirty="0"/>
              <a:t>(CPU)</a:t>
            </a:r>
            <a:r>
              <a:rPr lang="ko-KR" altLang="en-US" dirty="0"/>
              <a:t>에 따라 사용하는 기계어 종류가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운영체제마다 사용하는 응용 프로그래밍 인터페이스</a:t>
            </a:r>
            <a:r>
              <a:rPr lang="en-US" altLang="ko-KR" dirty="0"/>
              <a:t>(</a:t>
            </a:r>
            <a:r>
              <a:rPr lang="en-US" altLang="ko-KR" dirty="0" smtClean="0"/>
              <a:t>API)</a:t>
            </a:r>
            <a:r>
              <a:rPr lang="ko-KR" altLang="en-US" dirty="0"/>
              <a:t>와 실행 파일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형식이 </a:t>
            </a:r>
            <a:r>
              <a:rPr lang="ko-KR" altLang="en-US" dirty="0"/>
              <a:t>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프로그램을 실행하려면 운영체제가 제어하는 메모리를 사용해야 하는데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운영체제마다 </a:t>
            </a:r>
            <a:r>
              <a:rPr lang="ko-KR" altLang="en-US" dirty="0"/>
              <a:t>메모리를 관리하는 방식이 다르다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자바는 플랫폼에 독립적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종류 </a:t>
            </a:r>
            <a:r>
              <a:rPr lang="en-US" altLang="ko-KR" dirty="0"/>
              <a:t>: </a:t>
            </a:r>
            <a:r>
              <a:rPr lang="ko-KR" altLang="en-US" dirty="0"/>
              <a:t>자바 애플리케이션</a:t>
            </a:r>
            <a:r>
              <a:rPr lang="en-US" altLang="ko-KR" dirty="0"/>
              <a:t>, </a:t>
            </a:r>
            <a:r>
              <a:rPr lang="ko-KR" altLang="en-US" dirty="0"/>
              <a:t>자바 애플릿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ko-KR" altLang="en-US" dirty="0" err="1"/>
              <a:t>서블릿</a:t>
            </a:r>
            <a:r>
              <a:rPr lang="en-US" altLang="ko-KR" dirty="0"/>
              <a:t>, JSP, </a:t>
            </a:r>
            <a:r>
              <a:rPr lang="ko-KR" altLang="en-US" dirty="0"/>
              <a:t>자바 </a:t>
            </a:r>
            <a:r>
              <a:rPr lang="ko-KR" altLang="en-US" dirty="0" err="1"/>
              <a:t>빈즈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자바 가상 머신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65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Hello </a:t>
            </a:r>
            <a:r>
              <a:rPr lang="ko-KR" altLang="en-US"/>
              <a:t>프로그램의 확장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3" y="1077923"/>
            <a:ext cx="6513419" cy="3765574"/>
          </a:xfrm>
          <a:prstGeom prst="rect">
            <a:avLst/>
          </a:prstGeom>
        </p:spPr>
      </p:pic>
      <p:sp>
        <p:nvSpPr>
          <p:cNvPr id="4" name="내용 개체 틀 7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2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Hello </a:t>
            </a:r>
            <a:r>
              <a:rPr lang="ko-KR" altLang="en-US"/>
              <a:t>프로그램의 확장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8" y="1113692"/>
            <a:ext cx="7467600" cy="228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8" y="3507398"/>
            <a:ext cx="7467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en-US" altLang="ko-KR" dirty="0"/>
              <a:t>, </a:t>
            </a:r>
            <a:r>
              <a:rPr lang="ko-KR" altLang="en-US" dirty="0" err="1"/>
              <a:t>언더바</a:t>
            </a:r>
            <a:r>
              <a:rPr lang="en-US" altLang="ko-KR" dirty="0"/>
              <a:t>(_), $</a:t>
            </a:r>
            <a:r>
              <a:rPr lang="ko-KR" altLang="en-US" dirty="0"/>
              <a:t>로 시작해야 한다</a:t>
            </a:r>
            <a:r>
              <a:rPr lang="en-US" altLang="ko-KR" dirty="0"/>
              <a:t>. </a:t>
            </a:r>
            <a:r>
              <a:rPr lang="ko-KR" altLang="en-US" dirty="0"/>
              <a:t>한글도 가능하며</a:t>
            </a:r>
            <a:r>
              <a:rPr lang="en-US" altLang="ko-KR" dirty="0"/>
              <a:t>, </a:t>
            </a:r>
            <a:r>
              <a:rPr lang="ko-KR" altLang="en-US" dirty="0"/>
              <a:t>영문자는 대</a:t>
            </a:r>
            <a:r>
              <a:rPr lang="en-US" altLang="ko-KR" dirty="0"/>
              <a:t>·</a:t>
            </a:r>
            <a:r>
              <a:rPr lang="ko-KR" altLang="en-US" dirty="0"/>
              <a:t>소문자를 구분한다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+, </a:t>
            </a:r>
            <a:r>
              <a:rPr lang="en-US" altLang="ko-KR" dirty="0"/>
              <a:t>- </a:t>
            </a:r>
            <a:r>
              <a:rPr lang="ko-KR" altLang="en-US" dirty="0"/>
              <a:t>등 연산자를 포함하면 안 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자바 </a:t>
            </a:r>
            <a:r>
              <a:rPr lang="ko-KR" altLang="en-US" dirty="0"/>
              <a:t>키워드를 사용하면 안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길이에 </a:t>
            </a:r>
            <a:r>
              <a:rPr lang="ko-KR" altLang="en-US" dirty="0"/>
              <a:t>제한이 없다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sz="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규칙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02 </a:t>
            </a:r>
            <a:r>
              <a:rPr lang="ko-KR" altLang="en-US" smtClean="0"/>
              <a:t>식별자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4722" y="3271034"/>
            <a:ext cx="302198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잘못된 </a:t>
            </a:r>
            <a:r>
              <a:rPr lang="ko-KR" altLang="en-US" sz="1600" dirty="0" err="1" smtClean="0"/>
              <a:t>식별자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%5, </a:t>
            </a:r>
            <a:r>
              <a:rPr lang="en-US" altLang="ko-KR" sz="1600" dirty="0" err="1" smtClean="0"/>
              <a:t>a+b</a:t>
            </a:r>
            <a:r>
              <a:rPr lang="en-US" altLang="ko-KR" sz="1600" dirty="0" smtClean="0"/>
              <a:t>, 1b</a:t>
            </a:r>
          </a:p>
          <a:p>
            <a:r>
              <a:rPr lang="ko-KR" altLang="en-US" sz="1600" dirty="0" smtClean="0"/>
              <a:t>올바른 </a:t>
            </a:r>
            <a:r>
              <a:rPr lang="ko-KR" altLang="en-US" sz="1600" dirty="0" err="1" smtClean="0"/>
              <a:t>식별자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radius, $a, _</a:t>
            </a:r>
            <a:r>
              <a:rPr lang="en-US" altLang="ko-KR" sz="1600" dirty="0" err="1" smtClean="0"/>
              <a:t>int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7" y="3947243"/>
            <a:ext cx="7668000" cy="27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변수와 메서드는 </a:t>
            </a:r>
            <a:r>
              <a:rPr lang="ko-KR" altLang="en-US" dirty="0"/>
              <a:t>모두 소문자로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두 번째 단어부터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단어의 첫 </a:t>
            </a:r>
            <a:r>
              <a:rPr lang="ko-KR" altLang="en-US" dirty="0"/>
              <a:t>자만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클래스와 인터페이스는 첫 자만 대문자로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표기하고 </a:t>
            </a:r>
            <a:r>
              <a:rPr lang="ko-KR" altLang="en-US" dirty="0"/>
              <a:t>나머지는 소문자로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두 번째 단어부터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단어의 첫 </a:t>
            </a:r>
            <a:r>
              <a:rPr lang="ko-KR" altLang="en-US" dirty="0"/>
              <a:t>자만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상수는 </a:t>
            </a:r>
            <a:r>
              <a:rPr lang="ko-KR" altLang="en-US" dirty="0"/>
              <a:t>전체를 대문자로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단어를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관례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02 </a:t>
            </a:r>
            <a:r>
              <a:rPr lang="ko-KR" altLang="en-US"/>
              <a:t>식별자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9" y="1052736"/>
            <a:ext cx="2838450" cy="1666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29" y="3103705"/>
            <a:ext cx="3486150" cy="1009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29" y="5048615"/>
            <a:ext cx="35147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216296"/>
              </p:ext>
            </p:extLst>
          </p:nvPr>
        </p:nvGraphicFramePr>
        <p:xfrm>
          <a:off x="329847" y="983087"/>
          <a:ext cx="8373886" cy="1493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650420"/>
                <a:gridCol w="572346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올바른 작성 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</a:t>
                      </a:r>
                      <a:r>
                        <a:rPr lang="en-US" altLang="ko-KR" sz="1600" baseline="0" dirty="0" smtClean="0"/>
                        <a:t> { }</a:t>
                      </a:r>
                    </a:p>
                    <a:p>
                      <a:pPr latinLnBrk="1"/>
                      <a:r>
                        <a:rPr lang="en-US" altLang="ko-KR" sz="1600" baseline="0" dirty="0" smtClean="0"/>
                        <a:t>        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p</a:t>
                      </a:r>
                      <a:r>
                        <a:rPr lang="en-US" altLang="ko-KR" sz="1600" dirty="0" smtClean="0"/>
                        <a:t>ublic class </a:t>
                      </a:r>
                      <a:r>
                        <a:rPr lang="ko-KR" altLang="en-US" sz="1600" dirty="0" smtClean="0"/>
                        <a:t>가 있는 경우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소스 파일의 이름은 반드시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이름과 일치해야 함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p</a:t>
                      </a:r>
                      <a:r>
                        <a:rPr lang="en-US" altLang="ko-KR" sz="1600" dirty="0" smtClean="0"/>
                        <a:t>ublic</a:t>
                      </a:r>
                      <a:r>
                        <a:rPr lang="en-US" altLang="ko-KR" sz="1600" baseline="0" dirty="0" smtClean="0"/>
                        <a:t> class </a:t>
                      </a:r>
                      <a:r>
                        <a:rPr lang="ko-KR" altLang="en-US" sz="1600" baseline="0" dirty="0" smtClean="0"/>
                        <a:t>가 하나도 없는 경우 소스파일의 이름은 </a:t>
                      </a:r>
                      <a:r>
                        <a:rPr lang="en-US" altLang="ko-KR" sz="1600" baseline="0" dirty="0" smtClean="0"/>
                        <a:t>Hello2.java, Hello3.java </a:t>
                      </a:r>
                      <a:r>
                        <a:rPr lang="ko-KR" altLang="en-US" sz="1600" baseline="0" dirty="0" smtClean="0"/>
                        <a:t>둘 다 가능하다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정의할 때 주의사항</a:t>
            </a:r>
            <a:endParaRPr lang="ko-KR" alt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19442"/>
              </p:ext>
            </p:extLst>
          </p:nvPr>
        </p:nvGraphicFramePr>
        <p:xfrm>
          <a:off x="310444" y="3045180"/>
          <a:ext cx="8393290" cy="315044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37556"/>
                <a:gridCol w="5655734"/>
              </a:tblGrid>
              <a:tr h="292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잘못된 작성 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876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Public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하나의 소스파일에 둘 이상의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public class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가 존재하면 안 된다</a:t>
                      </a:r>
                      <a:r>
                        <a:rPr lang="en-US" altLang="ko-KR" sz="1600" baseline="0" dirty="0" smtClean="0"/>
                        <a:t>. </a:t>
                      </a:r>
                      <a:r>
                        <a:rPr lang="ko-KR" altLang="en-US" sz="1600" baseline="0" dirty="0" smtClean="0"/>
                        <a:t>각 클래스를 별도의 소스파일에 나눠서 저장하던가 아니면 둘 중의 한 클래스에 </a:t>
                      </a:r>
                      <a:r>
                        <a:rPr lang="en-US" altLang="ko-KR" sz="1600" baseline="0" dirty="0" smtClean="0"/>
                        <a:t>public</a:t>
                      </a:r>
                      <a:r>
                        <a:rPr lang="ko-KR" altLang="en-US" sz="1600" baseline="0" dirty="0" smtClean="0"/>
                        <a:t>을 붙이지 않아야 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8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         class Hello3</a:t>
                      </a:r>
                      <a:r>
                        <a:rPr lang="en-US" altLang="ko-KR" sz="1600" baseline="0" dirty="0" smtClean="0"/>
                        <a:t> { 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Hello3.java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소스파일의 이름이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의 이름과 일치하지 않는다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8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</a:t>
                      </a:r>
                      <a:r>
                        <a:rPr lang="en-US" altLang="ko-KR" sz="1600" baseline="0" dirty="0" smtClean="0"/>
                        <a:t> class Hello2 { }</a:t>
                      </a:r>
                    </a:p>
                    <a:p>
                      <a:pPr latinLnBrk="1"/>
                      <a:r>
                        <a:rPr lang="en-US" altLang="ko-KR" sz="1600" baseline="0" dirty="0" smtClean="0"/>
                        <a:t>        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소스파일의 이름과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의 이름이 일치하지 않는다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대소문자를 구분하므로 대소문자까지 일치해야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그래서 소스파일의 이름에서 </a:t>
                      </a:r>
                      <a:r>
                        <a:rPr lang="en-US" altLang="ko-KR" sz="1600" dirty="0" smtClean="0"/>
                        <a:t>‘h’</a:t>
                      </a:r>
                      <a:r>
                        <a:rPr lang="ko-KR" altLang="en-US" sz="1600" dirty="0" smtClean="0"/>
                        <a:t>를 </a:t>
                      </a:r>
                      <a:r>
                        <a:rPr lang="en-US" altLang="ko-KR" sz="1600" dirty="0" smtClean="0"/>
                        <a:t>‘H’</a:t>
                      </a:r>
                      <a:r>
                        <a:rPr lang="ko-KR" altLang="en-US" sz="1600" dirty="0" smtClean="0"/>
                        <a:t>로 바꿔야 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4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프로그램은 </a:t>
            </a:r>
            <a:r>
              <a:rPr lang="ko-KR" altLang="en-US" dirty="0"/>
              <a:t>기억 공간에 데이터를 보관하고</a:t>
            </a:r>
            <a:r>
              <a:rPr lang="en-US" altLang="ko-KR" dirty="0"/>
              <a:t>, </a:t>
            </a:r>
            <a:r>
              <a:rPr lang="ko-KR" altLang="en-US" dirty="0"/>
              <a:t>각 기억 공간을 변수</a:t>
            </a:r>
            <a:r>
              <a:rPr lang="en-US" altLang="ko-KR" dirty="0"/>
              <a:t>Variable</a:t>
            </a:r>
            <a:r>
              <a:rPr lang="ko-KR" altLang="en-US" dirty="0"/>
              <a:t>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smtClean="0"/>
              <a:t>변수는 데이터를 </a:t>
            </a:r>
            <a:r>
              <a:rPr lang="ko-KR" altLang="en-US" dirty="0"/>
              <a:t>담는 상자와 같은 것으로 종류가 </a:t>
            </a:r>
            <a:r>
              <a:rPr lang="ko-KR" altLang="en-US" dirty="0" smtClean="0"/>
              <a:t>다양한데</a:t>
            </a:r>
            <a:endParaRPr lang="en-US" altLang="ko-KR" dirty="0" smtClean="0"/>
          </a:p>
          <a:p>
            <a:r>
              <a:rPr lang="ko-KR" altLang="en-US" dirty="0" smtClean="0"/>
              <a:t>이를 </a:t>
            </a:r>
            <a:r>
              <a:rPr lang="ko-KR" altLang="en-US" dirty="0"/>
              <a:t>구분하려고 데이터 </a:t>
            </a:r>
            <a:r>
              <a:rPr lang="ko-KR" altLang="en-US" dirty="0" smtClean="0"/>
              <a:t>타입을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변수의 선언과 초기화</a:t>
            </a:r>
            <a:endParaRPr lang="en-US" altLang="ko-KR" dirty="0"/>
          </a:p>
          <a:p>
            <a:pPr lvl="1"/>
            <a:r>
              <a:rPr lang="ko-KR" altLang="en-US" dirty="0"/>
              <a:t>변수 타입 변수이름  </a:t>
            </a:r>
            <a:endParaRPr lang="en-US" altLang="ko-KR" dirty="0"/>
          </a:p>
          <a:p>
            <a:r>
              <a:rPr lang="ko-KR" altLang="en-US" dirty="0"/>
              <a:t>변수의 초기화 </a:t>
            </a:r>
            <a:endParaRPr lang="en-US" altLang="ko-KR" dirty="0"/>
          </a:p>
          <a:p>
            <a:pPr lvl="1"/>
            <a:r>
              <a:rPr lang="ko-KR" altLang="en-US" dirty="0"/>
              <a:t>변수타입 변수이름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변수의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73" y="2696766"/>
            <a:ext cx="3871131" cy="20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변수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7" y="2184534"/>
            <a:ext cx="5524500" cy="19526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17811" y="4259541"/>
            <a:ext cx="7899914" cy="2253021"/>
            <a:chOff x="578532" y="4017108"/>
            <a:chExt cx="7899914" cy="22530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9448" r="27188" b="11707"/>
            <a:stretch/>
          </p:blipFill>
          <p:spPr>
            <a:xfrm>
              <a:off x="578532" y="4017108"/>
              <a:ext cx="5791007" cy="225302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46968" t="-1267" b="90601"/>
            <a:stretch/>
          </p:blipFill>
          <p:spPr>
            <a:xfrm>
              <a:off x="4260631" y="4212502"/>
              <a:ext cx="4217815" cy="3048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6" y="939414"/>
            <a:ext cx="5553075" cy="1000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1659" t="88603" r="27188"/>
          <a:stretch/>
        </p:blipFill>
        <p:spPr>
          <a:xfrm>
            <a:off x="3978885" y="6186900"/>
            <a:ext cx="4068373" cy="3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변수에 </a:t>
            </a:r>
            <a:r>
              <a:rPr lang="ko-KR" altLang="en-US" b="0" dirty="0"/>
              <a:t>처음으로 값을 저장하는 </a:t>
            </a:r>
            <a:r>
              <a:rPr lang="ko-KR" altLang="en-US" b="0" dirty="0" smtClean="0"/>
              <a:t>것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r>
              <a:rPr lang="ko-KR" altLang="en-US" b="0" dirty="0"/>
              <a:t>변수의 선언과 동시에 적절한 값으로 초기화 해주는 것이 </a:t>
            </a:r>
            <a:r>
              <a:rPr lang="ko-KR" altLang="en-US" b="0" dirty="0" smtClean="0"/>
              <a:t>좋음</a:t>
            </a:r>
            <a:endParaRPr lang="en-US" altLang="ko-KR" b="0" dirty="0"/>
          </a:p>
          <a:p>
            <a:r>
              <a:rPr lang="ko-KR" altLang="en-US" b="0" dirty="0"/>
              <a:t>변수의 종류에 따라서</a:t>
            </a:r>
            <a:r>
              <a:rPr lang="en-US" altLang="ko-KR" b="0" dirty="0">
                <a:latin typeface="Arial"/>
              </a:rPr>
              <a:t>…</a:t>
            </a:r>
            <a:r>
              <a:rPr lang="en-US" altLang="ko-KR" b="0" dirty="0"/>
              <a:t> </a:t>
            </a:r>
            <a:r>
              <a:rPr lang="ko-KR" altLang="en-US" b="0" dirty="0"/>
              <a:t>각 타입의 기본값으로 자동 초기화되기도 함</a:t>
            </a:r>
            <a:endParaRPr lang="en-US" altLang="ko-KR" b="0" dirty="0"/>
          </a:p>
          <a:p>
            <a:r>
              <a:rPr lang="ko-KR" altLang="en-US" b="0" dirty="0"/>
              <a:t>지역변수는 자동초기화가 되지 </a:t>
            </a:r>
            <a:r>
              <a:rPr lang="ko-KR" altLang="en-US" b="0" dirty="0" smtClean="0"/>
              <a:t>않음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초기화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Group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89911"/>
              </p:ext>
            </p:extLst>
          </p:nvPr>
        </p:nvGraphicFramePr>
        <p:xfrm>
          <a:off x="440796" y="2827867"/>
          <a:ext cx="4211637" cy="3657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985962"/>
                <a:gridCol w="2225675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자료형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기본값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boolean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char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‘\u0000’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byte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short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long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0L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float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0.0f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double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0.0d </a:t>
                      </a:r>
                      <a:r>
                        <a:rPr kumimoji="1" lang="ko-KR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또는 </a:t>
                      </a: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참조형</a:t>
                      </a:r>
                      <a:r>
                        <a:rPr kumimoji="1" lang="ko-KR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변수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null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5111748" y="2819224"/>
            <a:ext cx="3598863" cy="3636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boolean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isGood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= false;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char grade =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‘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‘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;  // 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공백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byte b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short s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long l = 0;   // 0L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float f = 0;  // 0.0f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double d = 0; // 0.0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String s1 = null;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String s2 =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“”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; // 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빈 문자열</a:t>
            </a:r>
          </a:p>
        </p:txBody>
      </p:sp>
    </p:spTree>
    <p:extLst>
      <p:ext uri="{BB962C8B-B14F-4D97-AF65-F5344CB8AC3E}">
        <p14:creationId xmlns:p14="http://schemas.microsoft.com/office/powerpoint/2010/main" val="30959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2" y="3738567"/>
            <a:ext cx="6480000" cy="3022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2" y="905960"/>
            <a:ext cx="5400000" cy="26745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07202" y="1506974"/>
            <a:ext cx="121058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실제 값을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88821" y="2462697"/>
            <a:ext cx="3439089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기본형을 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제외한 나머지</a:t>
            </a:r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(String, System 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등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객체의 주소를 저장</a:t>
            </a:r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(4 byte, 0x00000000~0xffffffff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기본 타입의 크기는 </a:t>
            </a:r>
            <a:r>
              <a:rPr lang="en-US" altLang="ko-KR" dirty="0"/>
              <a:t>CPU</a:t>
            </a:r>
            <a:r>
              <a:rPr lang="ko-KR" altLang="en-US" dirty="0"/>
              <a:t>나 운영체제에 따라 변하지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저장 값 범위 </a:t>
            </a:r>
            <a:endParaRPr lang="ko-KR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9" y="2165034"/>
            <a:ext cx="7948357" cy="297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7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098" y="928558"/>
            <a:ext cx="8640000" cy="53285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기계와 자바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자바 가상 머신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 직접 표현한 값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내부에서 값을 정의해 변수를 초기화할 수 있는데</a:t>
            </a:r>
            <a:r>
              <a:rPr lang="en-US" altLang="ko-KR" dirty="0"/>
              <a:t>, </a:t>
            </a:r>
            <a:r>
              <a:rPr lang="ko-KR" altLang="en-US" dirty="0"/>
              <a:t>그 값을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ko-KR" altLang="en-US" dirty="0">
              <a:latin typeface="견명조" pitchFamily="18" charset="-127"/>
              <a:ea typeface="견명조" pitchFamily="18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정수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리터럴</a:t>
            </a:r>
            <a:r>
              <a:rPr lang="en-US" altLang="ko-KR" smtClean="0"/>
              <a:t>, </a:t>
            </a:r>
            <a:r>
              <a:rPr lang="ko-KR" altLang="en-US" smtClean="0"/>
              <a:t>정수</a:t>
            </a:r>
            <a:r>
              <a:rPr lang="en-US" altLang="ko-KR" smtClean="0"/>
              <a:t>, </a:t>
            </a:r>
            <a:r>
              <a:rPr lang="ko-KR" altLang="en-US" smtClean="0"/>
              <a:t>실수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1" y="2375752"/>
            <a:ext cx="5292000" cy="19079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81" y="4644994"/>
            <a:ext cx="6732000" cy="19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901691"/>
            <a:ext cx="7164000" cy="5417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37" y="5619018"/>
            <a:ext cx="3312000" cy="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  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s = “Hello”;</a:t>
            </a:r>
          </a:p>
          <a:p>
            <a:r>
              <a:rPr lang="ko-KR" altLang="en-US" dirty="0" smtClean="0"/>
              <a:t>논리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특수문자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문자</a:t>
            </a:r>
            <a:r>
              <a:rPr lang="en-US" altLang="ko-KR" smtClean="0"/>
              <a:t>, </a:t>
            </a:r>
            <a:r>
              <a:rPr lang="ko-KR" altLang="en-US" smtClean="0"/>
              <a:t>논리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25" y="849189"/>
            <a:ext cx="5729818" cy="1446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80" y="3046089"/>
            <a:ext cx="6166527" cy="57206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80" y="3693790"/>
            <a:ext cx="5762707" cy="2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8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2" y="890221"/>
            <a:ext cx="80867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실행 중 변경할 수 없는 데이터를 담는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견명조" pitchFamily="18" charset="-127"/>
                <a:ea typeface="견명조" pitchFamily="18" charset="-127"/>
              </a:rPr>
              <a:t>한 번만 값을 저장할 수 있는 </a:t>
            </a:r>
            <a:r>
              <a:rPr lang="ko-KR" altLang="en-US" dirty="0" smtClean="0">
                <a:latin typeface="견명조" pitchFamily="18" charset="-127"/>
                <a:ea typeface="견명조" pitchFamily="18" charset="-127"/>
              </a:rPr>
              <a:t>공간</a:t>
            </a:r>
            <a:endParaRPr lang="ko-KR" altLang="en-US" dirty="0"/>
          </a:p>
          <a:p>
            <a:pPr lvl="1"/>
            <a:r>
              <a:rPr lang="ko-KR" altLang="en-US" dirty="0"/>
              <a:t>예를 들어 원주율 값</a:t>
            </a:r>
            <a:r>
              <a:rPr lang="en-US" altLang="ko-KR" dirty="0"/>
              <a:t>(3.14159)</a:t>
            </a:r>
            <a:r>
              <a:rPr lang="ko-KR" altLang="en-US" dirty="0"/>
              <a:t>이나 빛의 속도</a:t>
            </a:r>
            <a:r>
              <a:rPr lang="en-US" altLang="ko-KR" dirty="0"/>
              <a:t>(3×10</a:t>
            </a:r>
            <a:r>
              <a:rPr lang="en-US" altLang="ko-KR" baseline="30000" dirty="0"/>
              <a:t>8</a:t>
            </a:r>
            <a:r>
              <a:rPr lang="en-US" altLang="ko-KR" dirty="0"/>
              <a:t>m/s)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/>
              <a:t>상수 이름은 변수와 구분하려고 모두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en-US" altLang="ko-KR" dirty="0" smtClean="0"/>
              <a:t>final </a:t>
            </a:r>
            <a:r>
              <a:rPr lang="ko-KR" altLang="en-US" dirty="0"/>
              <a:t>키워드로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상수와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상수</a:t>
            </a:r>
            <a:r>
              <a:rPr lang="en-US" altLang="ko-KR" smtClean="0"/>
              <a:t>, </a:t>
            </a:r>
            <a:r>
              <a:rPr lang="ko-KR" altLang="en-US" smtClean="0"/>
              <a:t>리터럴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3" y="4330752"/>
            <a:ext cx="7277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latin typeface="+mn-ea"/>
                <a:ea typeface="+mn-ea"/>
              </a:rPr>
              <a:t>값의 타입을 다른 타입으로 변환하는 것이다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r>
              <a:rPr lang="ko-KR" altLang="en-US" b="0" dirty="0" smtClean="0">
                <a:latin typeface="+mn-ea"/>
                <a:ea typeface="+mn-ea"/>
              </a:rPr>
              <a:t>자동 타입 변환 </a:t>
            </a:r>
            <a:r>
              <a:rPr lang="en-US" altLang="ko-KR" b="0" dirty="0" smtClean="0">
                <a:latin typeface="+mn-ea"/>
                <a:ea typeface="+mn-ea"/>
              </a:rPr>
              <a:t>:</a:t>
            </a:r>
            <a:r>
              <a:rPr lang="ko-KR" altLang="en-US" b="0" dirty="0" smtClean="0">
                <a:latin typeface="+mn-ea"/>
                <a:ea typeface="+mn-ea"/>
              </a:rPr>
              <a:t>작은 </a:t>
            </a:r>
            <a:r>
              <a:rPr lang="ko-KR" altLang="en-US" b="0" dirty="0">
                <a:latin typeface="+mn-ea"/>
                <a:ea typeface="+mn-ea"/>
              </a:rPr>
              <a:t>타입에서 </a:t>
            </a:r>
            <a:r>
              <a:rPr lang="ko-KR" altLang="en-US" b="0" dirty="0" smtClean="0">
                <a:latin typeface="+mn-ea"/>
                <a:ea typeface="+mn-ea"/>
              </a:rPr>
              <a:t>큰 타입으로 </a:t>
            </a:r>
            <a:r>
              <a:rPr lang="ko-KR" altLang="en-US" b="0" dirty="0">
                <a:latin typeface="+mn-ea"/>
                <a:ea typeface="+mn-ea"/>
              </a:rPr>
              <a:t>변환하는 </a:t>
            </a:r>
            <a:r>
              <a:rPr lang="ko-KR" altLang="en-US" b="0" dirty="0" smtClean="0">
                <a:latin typeface="+mn-ea"/>
                <a:ea typeface="+mn-ea"/>
              </a:rPr>
              <a:t>경우 </a:t>
            </a:r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sz="700" b="0" dirty="0" smtClean="0">
              <a:latin typeface="+mn-ea"/>
              <a:ea typeface="+mn-ea"/>
            </a:endParaRPr>
          </a:p>
          <a:p>
            <a:endParaRPr lang="en-US" altLang="ko-KR" sz="700" b="0" dirty="0">
              <a:latin typeface="+mn-ea"/>
              <a:ea typeface="+mn-ea"/>
            </a:endParaRPr>
          </a:p>
          <a:p>
            <a:endParaRPr lang="en-US" altLang="ko-KR" sz="700" b="0" dirty="0" smtClean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4" y="3160534"/>
            <a:ext cx="6276975" cy="1038225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9" r="31854" b="12755"/>
          <a:stretch/>
        </p:blipFill>
        <p:spPr bwMode="auto">
          <a:xfrm>
            <a:off x="848359" y="1865739"/>
            <a:ext cx="2043954" cy="94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"/>
          <p:cNvGrpSpPr>
            <a:grpSpLocks/>
          </p:cNvGrpSpPr>
          <p:nvPr/>
        </p:nvGrpSpPr>
        <p:grpSpPr bwMode="auto">
          <a:xfrm>
            <a:off x="236415" y="4293037"/>
            <a:ext cx="3616325" cy="1960184"/>
            <a:chOff x="421541" y="1724533"/>
            <a:chExt cx="3617059" cy="1961294"/>
          </a:xfrm>
        </p:grpSpPr>
        <p:grpSp>
          <p:nvGrpSpPr>
            <p:cNvPr id="12" name="그룹 11"/>
            <p:cNvGrpSpPr/>
            <p:nvPr/>
          </p:nvGrpSpPr>
          <p:grpSpPr>
            <a:xfrm>
              <a:off x="421541" y="1724533"/>
              <a:ext cx="3617059" cy="1961294"/>
              <a:chOff x="315932" y="3570461"/>
              <a:chExt cx="3617059" cy="1961294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5" name="TextBox 14"/>
              <p:cNvSpPr txBox="1"/>
              <p:nvPr/>
            </p:nvSpPr>
            <p:spPr>
              <a:xfrm>
                <a:off x="1124630" y="3570461"/>
                <a:ext cx="2647494" cy="73908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long </a:t>
                </a:r>
                <a:r>
                  <a:rPr lang="en-US" altLang="ko-KR" sz="1400" dirty="0" err="1"/>
                  <a:t>var</a:t>
                </a:r>
                <a:r>
                  <a:rPr lang="en-US" altLang="ko-KR" sz="1400" dirty="0"/>
                  <a:t>;</a:t>
                </a:r>
              </a:p>
              <a:p>
                <a:pPr>
                  <a:defRPr/>
                </a:pPr>
                <a:r>
                  <a:rPr lang="en-US" altLang="ko-KR" sz="1400" dirty="0"/>
                  <a:t>byte b = 25;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//0x19</a:t>
                </a:r>
              </a:p>
              <a:p>
                <a:pPr>
                  <a:defRPr/>
                </a:pPr>
                <a:r>
                  <a:rPr lang="en-US" altLang="ko-KR" sz="1400" b="1" dirty="0" err="1"/>
                  <a:t>var</a:t>
                </a:r>
                <a:r>
                  <a:rPr lang="en-US" altLang="ko-KR" sz="1400" b="1" dirty="0"/>
                  <a:t>  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ko-KR" sz="1400" b="1" dirty="0"/>
                  <a:t> b;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13616" y="5223804"/>
                <a:ext cx="1502206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dirty="0">
                    <a:solidFill>
                      <a:srgbClr val="0070C0"/>
                    </a:solidFill>
                  </a:rPr>
                  <a:t>자동타입변환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7" name="꺾인 연결선 16"/>
              <p:cNvCxnSpPr/>
              <p:nvPr/>
            </p:nvCxnSpPr>
            <p:spPr>
              <a:xfrm rot="5400000" flipH="1" flipV="1">
                <a:off x="1429223" y="4739098"/>
                <a:ext cx="648072" cy="1588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303747" y="4960856"/>
                <a:ext cx="1629244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 smtClean="0">
                    <a:solidFill>
                      <a:srgbClr val="0070C0"/>
                    </a:solidFill>
                  </a:rPr>
                  <a:t>Byte  </a:t>
                </a:r>
                <a:r>
                  <a:rPr lang="ko-KR" altLang="en-US" sz="1400" dirty="0" smtClean="0">
                    <a:solidFill>
                      <a:srgbClr val="0070C0"/>
                    </a:solidFill>
                  </a:rPr>
                  <a:t>타입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5932" y="5001206"/>
                <a:ext cx="1224136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 smtClean="0">
                    <a:solidFill>
                      <a:srgbClr val="0070C0"/>
                    </a:solidFill>
                  </a:rPr>
                  <a:t>Long </a:t>
                </a:r>
                <a:r>
                  <a:rPr lang="ko-KR" altLang="en-US" sz="1400" dirty="0" smtClean="0">
                    <a:solidFill>
                      <a:srgbClr val="0070C0"/>
                    </a:solidFill>
                  </a:rPr>
                  <a:t>타입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175757" y="2605046"/>
              <a:ext cx="287395" cy="549586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4" name="자유형 13"/>
            <p:cNvSpPr/>
            <p:nvPr/>
          </p:nvSpPr>
          <p:spPr>
            <a:xfrm flipH="1">
              <a:off x="2226895" y="2554217"/>
              <a:ext cx="327091" cy="551174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885" y="1865739"/>
            <a:ext cx="3828986" cy="1306184"/>
          </a:xfrm>
          <a:prstGeom prst="rect">
            <a:avLst/>
          </a:prstGeom>
        </p:spPr>
      </p:pic>
      <p:grpSp>
        <p:nvGrpSpPr>
          <p:cNvPr id="20" name="그룹 14"/>
          <p:cNvGrpSpPr>
            <a:grpSpLocks/>
          </p:cNvGrpSpPr>
          <p:nvPr/>
        </p:nvGrpSpPr>
        <p:grpSpPr bwMode="auto">
          <a:xfrm>
            <a:off x="4214341" y="4613197"/>
            <a:ext cx="4070350" cy="1139825"/>
            <a:chOff x="4758242" y="3274584"/>
            <a:chExt cx="3485217" cy="1139884"/>
          </a:xfrm>
        </p:grpSpPr>
        <p:sp>
          <p:nvSpPr>
            <p:cNvPr id="21" name="TextBox 15"/>
            <p:cNvSpPr txBox="1">
              <a:spLocks noChangeArrowheads="1"/>
            </p:cNvSpPr>
            <p:nvPr/>
          </p:nvSpPr>
          <p:spPr bwMode="auto">
            <a:xfrm>
              <a:off x="6414425" y="3274584"/>
              <a:ext cx="79208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0x19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" name="TextBox 16"/>
            <p:cNvSpPr txBox="1">
              <a:spLocks noChangeArrowheads="1"/>
            </p:cNvSpPr>
            <p:nvPr/>
          </p:nvSpPr>
          <p:spPr bwMode="auto">
            <a:xfrm>
              <a:off x="7309922" y="3282253"/>
              <a:ext cx="3225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b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" name="TextBox 17"/>
            <p:cNvSpPr txBox="1">
              <a:spLocks noChangeArrowheads="1"/>
            </p:cNvSpPr>
            <p:nvPr/>
          </p:nvSpPr>
          <p:spPr bwMode="auto">
            <a:xfrm>
              <a:off x="7710569" y="3320751"/>
              <a:ext cx="4985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sz="1200">
                  <a:latin typeface="돋움" pitchFamily="50" charset="-127"/>
                  <a:ea typeface="돋움" pitchFamily="50" charset="-127"/>
                </a:rPr>
                <a:t>8</a:t>
              </a:r>
              <a:r>
                <a:rPr lang="ko-KR" altLang="en-US" sz="1200">
                  <a:latin typeface="돋움" pitchFamily="50" charset="-127"/>
                  <a:ea typeface="돋움" pitchFamily="50" charset="-127"/>
                </a:rPr>
                <a:t>비트</a:t>
              </a: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4758242" y="4045136"/>
              <a:ext cx="2448271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dirty="0">
                  <a:latin typeface="돋움" pitchFamily="50" charset="-127"/>
                  <a:ea typeface="돋움" pitchFamily="50" charset="-127"/>
                </a:rPr>
                <a:t>0x000000000000</a:t>
              </a:r>
              <a:r>
                <a:rPr lang="en-US" altLang="ko-KR" b="1" dirty="0">
                  <a:latin typeface="돋움" pitchFamily="50" charset="-127"/>
                  <a:ea typeface="돋움" pitchFamily="50" charset="-127"/>
                </a:rPr>
                <a:t>0019</a:t>
              </a:r>
              <a:endParaRPr lang="ko-KR" altLang="en-US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" name="TextBox 19"/>
            <p:cNvSpPr txBox="1">
              <a:spLocks noChangeArrowheads="1"/>
            </p:cNvSpPr>
            <p:nvPr/>
          </p:nvSpPr>
          <p:spPr bwMode="auto">
            <a:xfrm>
              <a:off x="7229734" y="4010305"/>
              <a:ext cx="4943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dirty="0" err="1">
                  <a:latin typeface="돋움" pitchFamily="50" charset="-127"/>
                  <a:ea typeface="돋움" pitchFamily="50" charset="-127"/>
                </a:rPr>
                <a:t>var</a:t>
              </a:r>
              <a:endParaRPr lang="ko-KR" altLang="en-US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" name="TextBox 20"/>
            <p:cNvSpPr txBox="1">
              <a:spLocks noChangeArrowheads="1"/>
            </p:cNvSpPr>
            <p:nvPr/>
          </p:nvSpPr>
          <p:spPr bwMode="auto">
            <a:xfrm>
              <a:off x="7668089" y="4085413"/>
              <a:ext cx="5753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sz="1200">
                  <a:latin typeface="돋움" pitchFamily="50" charset="-127"/>
                  <a:ea typeface="돋움" pitchFamily="50" charset="-127"/>
                </a:rPr>
                <a:t>64</a:t>
              </a:r>
              <a:r>
                <a:rPr lang="ko-KR" altLang="en-US" sz="1200">
                  <a:latin typeface="돋움" pitchFamily="50" charset="-127"/>
                  <a:ea typeface="돋움" pitchFamily="50" charset="-127"/>
                </a:rPr>
                <a:t>비트</a:t>
              </a:r>
            </a:p>
          </p:txBody>
        </p:sp>
        <p:sp>
          <p:nvSpPr>
            <p:cNvPr id="27" name="아래쪽 화살표 26"/>
            <p:cNvSpPr/>
            <p:nvPr/>
          </p:nvSpPr>
          <p:spPr>
            <a:xfrm>
              <a:off x="6250741" y="3684180"/>
              <a:ext cx="1086072" cy="3603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8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latin typeface="+mn-ea"/>
              </a:rPr>
              <a:t>강제 타입 변환 </a:t>
            </a:r>
            <a:r>
              <a:rPr lang="en-US" altLang="ko-KR" b="0" dirty="0">
                <a:latin typeface="+mn-ea"/>
              </a:rPr>
              <a:t>:</a:t>
            </a:r>
            <a:r>
              <a:rPr lang="ko-KR" altLang="en-US" b="0" dirty="0"/>
              <a:t>반대로 큰 타입에서 작은 타입으로 형 변환하는 경우에는 반드시 명시적으로 형 변환을 해줘야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sz="2000" dirty="0">
                <a:sym typeface="Wingdings" pitchFamily="2" charset="2"/>
              </a:rPr>
              <a:t>큰 타입을  작은 타입 단위로 쪼개기</a:t>
            </a:r>
            <a:endParaRPr lang="en-US" altLang="ko-KR" sz="2000" dirty="0">
              <a:sym typeface="Wingdings" pitchFamily="2" charset="2"/>
            </a:endParaRPr>
          </a:p>
          <a:p>
            <a:pPr lvl="1"/>
            <a:r>
              <a:rPr lang="ko-KR" altLang="en-US" sz="2000" dirty="0">
                <a:sym typeface="Wingdings" pitchFamily="2" charset="2"/>
              </a:rPr>
              <a:t>끝의 한 부분만 작은 타입으로 강제적 변환</a:t>
            </a:r>
            <a:endParaRPr lang="en-US" altLang="ko-KR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b="0" dirty="0" smtClean="0"/>
              <a:t> </a:t>
            </a:r>
            <a:endParaRPr lang="en-US" altLang="ko-KR" b="0" dirty="0">
              <a:latin typeface="+mn-ea"/>
            </a:endParaRPr>
          </a:p>
          <a:p>
            <a:endParaRPr lang="en-US" altLang="ko-KR" b="0" dirty="0">
              <a:latin typeface="+mn-ea"/>
            </a:endParaRPr>
          </a:p>
          <a:p>
            <a:endParaRPr lang="en-US" altLang="ko-KR" b="0" dirty="0">
              <a:latin typeface="+mn-ea"/>
            </a:endParaRPr>
          </a:p>
          <a:p>
            <a:r>
              <a:rPr lang="en-US" altLang="ko-KR" b="0" dirty="0" err="1">
                <a:sym typeface="Wingdings" pitchFamily="2" charset="2"/>
              </a:rPr>
              <a:t>int</a:t>
            </a:r>
            <a:r>
              <a:rPr lang="ko-KR" altLang="en-US" b="0" dirty="0">
                <a:sym typeface="Wingdings" pitchFamily="2" charset="2"/>
              </a:rPr>
              <a:t>를  </a:t>
            </a:r>
            <a:r>
              <a:rPr lang="en-US" altLang="ko-KR" b="0" dirty="0">
                <a:sym typeface="Wingdings" pitchFamily="2" charset="2"/>
              </a:rPr>
              <a:t>byte</a:t>
            </a:r>
            <a:r>
              <a:rPr lang="ko-KR" altLang="en-US" b="0" dirty="0">
                <a:sym typeface="Wingdings" pitchFamily="2" charset="2"/>
              </a:rPr>
              <a:t>에 담기</a:t>
            </a:r>
            <a:endParaRPr lang="en-US" altLang="ko-KR" b="0" dirty="0">
              <a:sym typeface="Wingdings" pitchFamily="2" charset="2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1" r="22098" b="12459"/>
          <a:stretch/>
        </p:blipFill>
        <p:spPr bwMode="auto">
          <a:xfrm>
            <a:off x="618564" y="2643655"/>
            <a:ext cx="3514165" cy="94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2" y="4401672"/>
            <a:ext cx="5100918" cy="199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311" y="2643656"/>
            <a:ext cx="4113960" cy="23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22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실수 타입이 정수 타입으로 강제 변환되면 소수점 아래가 버려짐</a:t>
            </a:r>
            <a:endParaRPr lang="en-US" altLang="ko-KR" sz="2200" dirty="0"/>
          </a:p>
          <a:p>
            <a:pPr lvl="1"/>
            <a:r>
              <a:rPr lang="ko-KR" altLang="en-US" sz="2000" dirty="0"/>
              <a:t>데이터 손실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6"/>
          <p:cNvGrpSpPr>
            <a:grpSpLocks/>
          </p:cNvGrpSpPr>
          <p:nvPr/>
        </p:nvGrpSpPr>
        <p:grpSpPr bwMode="auto">
          <a:xfrm>
            <a:off x="374650" y="2020888"/>
            <a:ext cx="5087938" cy="1939925"/>
            <a:chOff x="460657" y="3001380"/>
            <a:chExt cx="5285624" cy="1939788"/>
          </a:xfrm>
        </p:grpSpPr>
        <p:grpSp>
          <p:nvGrpSpPr>
            <p:cNvPr id="6" name="그룹 5"/>
            <p:cNvGrpSpPr/>
            <p:nvPr/>
          </p:nvGrpSpPr>
          <p:grpSpPr>
            <a:xfrm>
              <a:off x="460657" y="3001380"/>
              <a:ext cx="5285624" cy="1939788"/>
              <a:chOff x="3113192" y="2266327"/>
              <a:chExt cx="5285624" cy="1939788"/>
            </a:xfrm>
            <a:noFill/>
          </p:grpSpPr>
          <p:sp>
            <p:nvSpPr>
              <p:cNvPr id="10" name="TextBox 9"/>
              <p:cNvSpPr txBox="1"/>
              <p:nvPr/>
            </p:nvSpPr>
            <p:spPr>
              <a:xfrm>
                <a:off x="4057828" y="2266327"/>
                <a:ext cx="4340988" cy="1015663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dirty="0"/>
                  <a:t>short </a:t>
                </a:r>
                <a:r>
                  <a:rPr lang="en-US" altLang="ko-KR" dirty="0" err="1"/>
                  <a:t>var</a:t>
                </a:r>
                <a:r>
                  <a:rPr lang="en-US" altLang="ko-KR" dirty="0"/>
                  <a:t>;</a:t>
                </a:r>
              </a:p>
              <a:p>
                <a:pPr>
                  <a:defRPr/>
                </a:pPr>
                <a:r>
                  <a:rPr lang="en-US" altLang="ko-KR" dirty="0" err="1"/>
                  <a:t>int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 = 855638017;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//0x33000001</a:t>
                </a:r>
              </a:p>
              <a:p>
                <a:pPr>
                  <a:defRPr/>
                </a:pPr>
                <a:r>
                  <a:rPr lang="en-US" altLang="ko-KR" b="1" dirty="0" err="1"/>
                  <a:t>var</a:t>
                </a:r>
                <a:r>
                  <a:rPr lang="en-US" altLang="ko-KR" b="1" dirty="0"/>
                  <a:t> =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 (short)</a:t>
                </a:r>
                <a:r>
                  <a:rPr lang="en-US" altLang="ko-KR" b="1" dirty="0"/>
                  <a:t> n;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6591" y="3744450"/>
                <a:ext cx="1671472" cy="461665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err="1">
                    <a:solidFill>
                      <a:srgbClr val="0070C0"/>
                    </a:solidFill>
                  </a:rPr>
                  <a:t>int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값을 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short</a:t>
                </a: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rgbClr val="0070C0"/>
                    </a:solidFill>
                  </a:rPr>
                  <a:t>타입으로 강제 변환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16786" y="3772625"/>
                <a:ext cx="1188132" cy="276999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err="1">
                    <a:solidFill>
                      <a:srgbClr val="0070C0"/>
                    </a:solidFill>
                  </a:rPr>
                  <a:t>int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변수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13192" y="3718273"/>
                <a:ext cx="1423665" cy="276999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solidFill>
                      <a:srgbClr val="0070C0"/>
                    </a:solidFill>
                  </a:rPr>
                  <a:t>short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변수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1333074" y="3988735"/>
              <a:ext cx="331485" cy="490502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flipH="1">
              <a:off x="3427533" y="3988735"/>
              <a:ext cx="448577" cy="534949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11" idx="0"/>
            </p:cNvCxnSpPr>
            <p:nvPr/>
          </p:nvCxnSpPr>
          <p:spPr>
            <a:xfrm flipV="1">
              <a:off x="2700244" y="3988735"/>
              <a:ext cx="0" cy="49050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6075363" y="2339975"/>
            <a:ext cx="2516187" cy="1160463"/>
            <a:chOff x="6075363" y="2339975"/>
            <a:chExt cx="2516187" cy="1160463"/>
          </a:xfrm>
        </p:grpSpPr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6075363" y="2360613"/>
              <a:ext cx="1457325" cy="369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0x3300</a:t>
              </a:r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0001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" name="TextBox 16"/>
            <p:cNvSpPr txBox="1">
              <a:spLocks noChangeArrowheads="1"/>
            </p:cNvSpPr>
            <p:nvPr/>
          </p:nvSpPr>
          <p:spPr bwMode="auto">
            <a:xfrm>
              <a:off x="7610475" y="2339975"/>
              <a:ext cx="3175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n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7975" y="2414588"/>
              <a:ext cx="663575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6592888" y="3132138"/>
              <a:ext cx="950912" cy="368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0x</a:t>
              </a:r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0001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" name="TextBox 19"/>
            <p:cNvSpPr txBox="1">
              <a:spLocks noChangeArrowheads="1"/>
            </p:cNvSpPr>
            <p:nvPr/>
          </p:nvSpPr>
          <p:spPr bwMode="auto">
            <a:xfrm>
              <a:off x="7569200" y="3111500"/>
              <a:ext cx="4937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var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27975" y="3189288"/>
              <a:ext cx="663575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16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6526213" y="2752725"/>
              <a:ext cx="1084262" cy="360363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71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" y="1505994"/>
            <a:ext cx="6753225" cy="411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29830"/>
          <a:stretch/>
        </p:blipFill>
        <p:spPr>
          <a:xfrm>
            <a:off x="3667636" y="5229010"/>
            <a:ext cx="2867025" cy="11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 smtClean="0">
                <a:sym typeface="Wingdings" pitchFamily="2" charset="2"/>
              </a:rPr>
              <a:t>연산식에서</a:t>
            </a:r>
            <a:r>
              <a:rPr lang="ko-KR" altLang="en-US" sz="2400" dirty="0" smtClean="0">
                <a:sym typeface="Wingdings" pitchFamily="2" charset="2"/>
              </a:rPr>
              <a:t> 자동 타입 변환 </a:t>
            </a:r>
            <a:endParaRPr lang="en-US" altLang="ko-KR" sz="2400" dirty="0" smtClean="0">
              <a:sym typeface="Wingdings" pitchFamily="2" charset="2"/>
            </a:endParaRPr>
          </a:p>
          <a:p>
            <a:pPr lvl="1"/>
            <a:r>
              <a:rPr lang="ko-KR" altLang="en-US" sz="2000" dirty="0" smtClean="0">
                <a:sym typeface="Wingdings" pitchFamily="2" charset="2"/>
              </a:rPr>
              <a:t>연산은 같은 타입의 </a:t>
            </a:r>
            <a:r>
              <a:rPr lang="ko-KR" altLang="en-US" sz="2000" dirty="0" err="1" smtClean="0">
                <a:sym typeface="Wingdings" pitchFamily="2" charset="2"/>
              </a:rPr>
              <a:t>피연산자</a:t>
            </a:r>
            <a:r>
              <a:rPr lang="en-US" altLang="ko-KR" sz="2000" dirty="0" smtClean="0">
                <a:sym typeface="Wingdings" pitchFamily="2" charset="2"/>
              </a:rPr>
              <a:t>(operand)</a:t>
            </a:r>
            <a:r>
              <a:rPr lang="ko-KR" altLang="en-US" sz="2000" dirty="0" smtClean="0">
                <a:sym typeface="Wingdings" pitchFamily="2" charset="2"/>
              </a:rPr>
              <a:t>간에만 수행</a:t>
            </a:r>
            <a:endParaRPr lang="en-US" altLang="ko-KR" sz="20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ym typeface="Wingdings" pitchFamily="2" charset="2"/>
              </a:rPr>
              <a:t>서로 다른 타입의 </a:t>
            </a:r>
            <a:r>
              <a:rPr lang="ko-KR" altLang="en-US" sz="1800" dirty="0" err="1" smtClean="0">
                <a:sym typeface="Wingdings" pitchFamily="2" charset="2"/>
              </a:rPr>
              <a:t>피연산자는</a:t>
            </a:r>
            <a:r>
              <a:rPr lang="ko-KR" altLang="en-US" sz="1800" dirty="0" smtClean="0">
                <a:sym typeface="Wingdings" pitchFamily="2" charset="2"/>
              </a:rPr>
              <a:t> 같은 타입으로 변환</a:t>
            </a:r>
            <a:endParaRPr lang="en-US" altLang="ko-KR" sz="18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ym typeface="Wingdings" pitchFamily="2" charset="2"/>
              </a:rPr>
              <a:t>두 </a:t>
            </a:r>
            <a:r>
              <a:rPr lang="ko-KR" altLang="en-US" sz="1800" dirty="0" err="1" smtClean="0">
                <a:sym typeface="Wingdings" pitchFamily="2" charset="2"/>
              </a:rPr>
              <a:t>피연산자</a:t>
            </a:r>
            <a:r>
              <a:rPr lang="ko-KR" altLang="en-US" sz="1800" dirty="0" smtClean="0">
                <a:sym typeface="Wingdings" pitchFamily="2" charset="2"/>
              </a:rPr>
              <a:t> 중 크기가 큰 타입으로 자동 변환</a:t>
            </a:r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olidFill>
                  <a:srgbClr val="00B050"/>
                </a:solidFill>
                <a:sym typeface="Wingdings" pitchFamily="2" charset="2"/>
              </a:rPr>
              <a:t>예</a:t>
            </a:r>
            <a:r>
              <a:rPr lang="en-US" altLang="ko-KR" sz="1800" dirty="0" smtClean="0">
                <a:solidFill>
                  <a:srgbClr val="00B050"/>
                </a:solidFill>
                <a:sym typeface="Wingdings" pitchFamily="2" charset="2"/>
              </a:rPr>
              <a:t>) </a:t>
            </a:r>
            <a:r>
              <a:rPr lang="en-US" altLang="ko-KR" sz="1800" dirty="0" err="1" smtClean="0">
                <a:sym typeface="Wingdings" pitchFamily="2" charset="2"/>
              </a:rPr>
              <a:t>int</a:t>
            </a:r>
            <a:r>
              <a:rPr lang="en-US" altLang="ko-KR" sz="1800" dirty="0" smtClean="0">
                <a:sym typeface="Wingdings" pitchFamily="2" charset="2"/>
              </a:rPr>
              <a:t> type</a:t>
            </a:r>
            <a:r>
              <a:rPr lang="ko-KR" altLang="en-US" sz="1800" dirty="0" smtClean="0">
                <a:sym typeface="Wingdings" pitchFamily="2" charset="2"/>
              </a:rPr>
              <a:t>으로 계산 결과를 얻고 싶다면</a:t>
            </a:r>
            <a:r>
              <a:rPr lang="en-US" altLang="ko-KR" sz="1800" dirty="0" smtClean="0">
                <a:sym typeface="Wingdings" pitchFamily="2" charset="2"/>
              </a:rPr>
              <a:t>?</a:t>
            </a:r>
          </a:p>
          <a:p>
            <a:pPr lvl="3"/>
            <a:r>
              <a:rPr lang="en-US" altLang="ko-KR" dirty="0" smtClean="0">
                <a:sym typeface="Wingdings" pitchFamily="2" charset="2"/>
              </a:rPr>
              <a:t>Double type </a:t>
            </a:r>
            <a:r>
              <a:rPr lang="ko-KR" altLang="en-US" dirty="0" smtClean="0">
                <a:sym typeface="Wingdings" pitchFamily="2" charset="2"/>
              </a:rPr>
              <a:t>변수를 먼저 </a:t>
            </a:r>
            <a:r>
              <a:rPr lang="en-US" altLang="ko-KR" dirty="0" err="1" smtClean="0">
                <a:sym typeface="Wingdings" pitchFamily="2" charset="2"/>
              </a:rPr>
              <a:t>int</a:t>
            </a:r>
            <a:r>
              <a:rPr lang="ko-KR" altLang="en-US" dirty="0" smtClean="0">
                <a:sym typeface="Wingdings" pitchFamily="2" charset="2"/>
              </a:rPr>
              <a:t>로 변환 후 계산</a:t>
            </a:r>
            <a:endParaRPr lang="en-US" altLang="ko-KR" dirty="0" smtClean="0">
              <a:sym typeface="Wingdings" pitchFamily="2" charset="2"/>
            </a:endParaRPr>
          </a:p>
          <a:p>
            <a:endParaRPr lang="ko-KR" altLang="en-US" dirty="0" smtClean="0"/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77" y="2756181"/>
            <a:ext cx="6759388" cy="214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7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가상 </a:t>
            </a:r>
            <a:r>
              <a:rPr lang="ko-KR" altLang="en-US" dirty="0" err="1" smtClean="0"/>
              <a:t>머신은</a:t>
            </a:r>
            <a:r>
              <a:rPr lang="ko-KR" altLang="en-US" dirty="0" smtClean="0"/>
              <a:t> 통역관 역할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자바 가상 머신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6" y="1824261"/>
            <a:ext cx="7345492" cy="35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63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 smtClean="0"/>
              <a:t>키보드와 연결된 자바의 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입력되는 키를 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을 직접 사용하면 바이트를 문자나 숫자로 변환하는 많은 어려움 있음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키 입력과 </a:t>
            </a:r>
            <a:r>
              <a:rPr lang="en-US" altLang="ko-KR" dirty="0" smtClean="0"/>
              <a:t>System.in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4" y="3085234"/>
            <a:ext cx="8153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371" y="1153850"/>
            <a:ext cx="8640000" cy="3988084"/>
          </a:xfrm>
        </p:spPr>
        <p:txBody>
          <a:bodyPr/>
          <a:lstStyle/>
          <a:p>
            <a:r>
              <a:rPr lang="en-US" altLang="ko-KR" dirty="0" err="1" smtClean="0"/>
              <a:t>println</a:t>
            </a:r>
            <a:r>
              <a:rPr lang="en-US" altLang="ko-KR" dirty="0"/>
              <a:t>() : () </a:t>
            </a:r>
            <a:r>
              <a:rPr lang="ko-KR" altLang="en-US" dirty="0"/>
              <a:t>내부의 내용을 출력한 후 행을 바꾼다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print</a:t>
            </a:r>
            <a:r>
              <a:rPr lang="en-US" altLang="ko-KR" dirty="0"/>
              <a:t>() : () </a:t>
            </a:r>
            <a:r>
              <a:rPr lang="ko-KR" altLang="en-US" dirty="0"/>
              <a:t>내부의 내용을 출력만 하고 행은 바꾸지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 : </a:t>
            </a:r>
            <a:r>
              <a:rPr lang="ko-KR" altLang="en-US" dirty="0"/>
              <a:t>포맷을 지정해서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기본 입출력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29" y="4960307"/>
            <a:ext cx="1000125" cy="3632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3" y="2741270"/>
            <a:ext cx="5760000" cy="5468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683" y="3616473"/>
            <a:ext cx="6324600" cy="2075356"/>
            <a:chOff x="471854" y="3462337"/>
            <a:chExt cx="6324600" cy="207535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854" y="3462337"/>
              <a:ext cx="6324600" cy="17621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9929" y="5185268"/>
              <a:ext cx="2676525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3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printf</a:t>
            </a:r>
            <a:r>
              <a:rPr lang="en-US" altLang="ko-KR"/>
              <a:t>()</a:t>
            </a:r>
            <a:r>
              <a:rPr lang="ko-KR" altLang="en-US"/>
              <a:t>의 포맷과 실행 </a:t>
            </a:r>
            <a:r>
              <a:rPr lang="ko-KR" altLang="en-US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0" y="1039204"/>
            <a:ext cx="7200000" cy="5436213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19708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76505" y="845039"/>
            <a:ext cx="5760000" cy="5949630"/>
            <a:chOff x="576505" y="845039"/>
            <a:chExt cx="5760000" cy="594963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b="3730"/>
            <a:stretch/>
          </p:blipFill>
          <p:spPr>
            <a:xfrm>
              <a:off x="576505" y="845039"/>
              <a:ext cx="5760000" cy="572769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68145" t="34794" r="3361"/>
            <a:stretch/>
          </p:blipFill>
          <p:spPr>
            <a:xfrm>
              <a:off x="4572000" y="2915139"/>
              <a:ext cx="1641231" cy="3879530"/>
            </a:xfrm>
            <a:prstGeom prst="rect">
              <a:avLst/>
            </a:prstGeom>
          </p:spPr>
        </p:pic>
      </p:grp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137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5327" y="916641"/>
            <a:ext cx="86400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/>
              <a:t>프로그램의 첫 행에 다음을 추가해 </a:t>
            </a:r>
            <a:r>
              <a:rPr lang="en-US" altLang="ko-KR" dirty="0"/>
              <a:t>Scanner </a:t>
            </a:r>
            <a:r>
              <a:rPr lang="ko-KR" altLang="en-US" dirty="0"/>
              <a:t>클래스의 경로 이름을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컴파일러에 알린다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읽은 </a:t>
            </a:r>
            <a:r>
              <a:rPr lang="ko-KR" altLang="en-US" dirty="0"/>
              <a:t>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dirty="0"/>
              <a:t>키보드로 데이터를 </a:t>
            </a:r>
            <a:r>
              <a:rPr lang="ko-KR" altLang="en-US" dirty="0" err="1"/>
              <a:t>입력받으려고</a:t>
            </a:r>
            <a:r>
              <a:rPr lang="ko-KR" altLang="en-US" dirty="0"/>
              <a:t> </a:t>
            </a:r>
            <a:r>
              <a:rPr lang="en-US" altLang="ko-KR" dirty="0"/>
              <a:t>System.in </a:t>
            </a:r>
            <a:r>
              <a:rPr lang="ko-KR" altLang="en-US" dirty="0"/>
              <a:t>객체와 연결된 </a:t>
            </a:r>
            <a:r>
              <a:rPr lang="en-US" altLang="ko-KR" dirty="0"/>
              <a:t>Scanner </a:t>
            </a:r>
            <a:br>
              <a:rPr lang="en-US" altLang="ko-KR" dirty="0"/>
            </a:br>
            <a:r>
              <a:rPr lang="ko-KR" altLang="en-US" dirty="0"/>
              <a:t>객체를 생성한다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키보드에 연결된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에게 키를 읽게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타입으로 변환하여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Scanner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7052" y="4362980"/>
            <a:ext cx="60486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5" y="5513191"/>
            <a:ext cx="8439001" cy="94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052" y="2692168"/>
            <a:ext cx="60486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java.util.Scanner</a:t>
            </a:r>
            <a:r>
              <a:rPr lang="en-US" altLang="ko-KR" sz="1600" dirty="0" smtClean="0"/>
              <a:t>; // </a:t>
            </a:r>
            <a:r>
              <a:rPr lang="ko-KR" altLang="en-US" sz="1600" dirty="0" err="1" smtClean="0"/>
              <a:t>임포트</a:t>
            </a:r>
            <a:r>
              <a:rPr lang="ko-KR" altLang="en-US" sz="1600" dirty="0" smtClean="0"/>
              <a:t> 문 필요</a:t>
            </a:r>
            <a:endParaRPr lang="en-US" altLang="ko-KR" sz="1600" dirty="0"/>
          </a:p>
        </p:txBody>
      </p:sp>
      <p:sp>
        <p:nvSpPr>
          <p:cNvPr id="10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41031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Scanner </a:t>
            </a:r>
            <a:r>
              <a:rPr lang="ko-KR" altLang="en-US" dirty="0"/>
              <a:t>클래스가 제공하는 다양한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 키보드로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데이터를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1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토큰 단위로 읽음</a:t>
            </a:r>
            <a:endParaRPr lang="en-US" altLang="ko-KR" dirty="0"/>
          </a:p>
          <a:p>
            <a:pPr lvl="1"/>
            <a:r>
              <a:rPr lang="ko-KR" altLang="en-US" dirty="0"/>
              <a:t>공백 문자 </a:t>
            </a:r>
            <a:r>
              <a:rPr lang="en-US" altLang="ko-KR" dirty="0"/>
              <a:t>:‘\t’,‘ \f’,‘ \r</a:t>
            </a:r>
            <a:r>
              <a:rPr lang="ko-KR" altLang="en-US" dirty="0"/>
              <a:t>’</a:t>
            </a:r>
            <a:r>
              <a:rPr lang="en-US" altLang="ko-KR" dirty="0"/>
              <a:t>,‘ ’,‘ \n</a:t>
            </a:r>
            <a:r>
              <a:rPr lang="ko-KR" altLang="en-US" dirty="0"/>
              <a:t>’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와 </a:t>
            </a:r>
            <a:r>
              <a:rPr lang="en-US" altLang="ko-KR" dirty="0"/>
              <a:t>Scanner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3541" y="2026180"/>
            <a:ext cx="60486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/>
              <a:t>x = </a:t>
            </a:r>
            <a:r>
              <a:rPr lang="en-US" altLang="ko-KR" dirty="0" err="1"/>
              <a:t>in.nextInt</a:t>
            </a:r>
            <a:r>
              <a:rPr lang="en-US" altLang="ko-KR" dirty="0"/>
              <a:t>(); // </a:t>
            </a:r>
            <a:r>
              <a:rPr lang="ko-KR" altLang="en-US" dirty="0"/>
              <a:t>정수를 읽어 변수 </a:t>
            </a:r>
            <a:r>
              <a:rPr lang="en-US" altLang="ko-KR" dirty="0"/>
              <a:t>x</a:t>
            </a:r>
            <a:r>
              <a:rPr lang="ko-KR" altLang="en-US" dirty="0"/>
              <a:t>에 대입한다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1" y="3817923"/>
            <a:ext cx="2692579" cy="29128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33064" y="4955628"/>
            <a:ext cx="4271511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String name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400" dirty="0"/>
              <a:t>String city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400" dirty="0"/>
              <a:t>double weight = </a:t>
            </a:r>
            <a:r>
              <a:rPr lang="en-US" altLang="ko-KR" sz="1400" b="1" dirty="0" err="1"/>
              <a:t>scanner.nextDouble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single = </a:t>
            </a:r>
            <a:r>
              <a:rPr lang="en-US" altLang="ko-KR" sz="1400" b="1" dirty="0" err="1"/>
              <a:t>scanner.nextBoolean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true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57" y="3248753"/>
            <a:ext cx="2385899" cy="15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231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0" y="1064235"/>
            <a:ext cx="8058150" cy="505777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2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연산자와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가상 </a:t>
            </a:r>
            <a:r>
              <a:rPr lang="ko-KR" altLang="en-US" dirty="0" err="1"/>
              <a:t>머신은</a:t>
            </a:r>
            <a:r>
              <a:rPr lang="ko-KR" altLang="en-US" dirty="0"/>
              <a:t> 기본적으로 </a:t>
            </a:r>
            <a:r>
              <a:rPr lang="en-US" altLang="ko-KR" dirty="0"/>
              <a:t>32</a:t>
            </a:r>
            <a:r>
              <a:rPr lang="ko-KR" altLang="en-US" dirty="0"/>
              <a:t>비트 단위로 계산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연산자와 연산식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0" y="1509619"/>
            <a:ext cx="3295650" cy="1295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7" y="3907373"/>
            <a:ext cx="3819525" cy="1371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87372" y="1412781"/>
            <a:ext cx="4572000" cy="18928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연산자</a:t>
            </a:r>
            <a:r>
              <a:rPr lang="en-US" altLang="ko-KR" dirty="0">
                <a:latin typeface="+mn-ea"/>
              </a:rPr>
              <a:t>(Operator</a:t>
            </a:r>
            <a:r>
              <a:rPr lang="en-US" altLang="ko-KR" dirty="0" smtClean="0">
                <a:latin typeface="+mn-ea"/>
              </a:rPr>
              <a:t>):</a:t>
            </a:r>
            <a:r>
              <a:rPr lang="ko-KR" altLang="en-US" dirty="0" smtClean="0">
                <a:latin typeface="+mn-ea"/>
              </a:rPr>
              <a:t>어떠한 </a:t>
            </a:r>
            <a:r>
              <a:rPr lang="ko-KR" altLang="en-US" dirty="0">
                <a:latin typeface="+mn-ea"/>
              </a:rPr>
              <a:t>기능을 수행하는 기호</a:t>
            </a:r>
            <a:r>
              <a:rPr lang="en-US" altLang="ko-KR" dirty="0">
                <a:latin typeface="+mn-ea"/>
              </a:rPr>
              <a:t>(+,-,*,/ </a:t>
            </a:r>
            <a:r>
              <a:rPr lang="ko-KR" altLang="en-US" dirty="0">
                <a:latin typeface="+mn-ea"/>
              </a:rPr>
              <a:t>등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피 연산자</a:t>
            </a:r>
            <a:r>
              <a:rPr lang="en-US" altLang="ko-KR" dirty="0">
                <a:latin typeface="+mn-ea"/>
              </a:rPr>
              <a:t>(Operand</a:t>
            </a:r>
            <a:r>
              <a:rPr lang="en-US" altLang="ko-KR" dirty="0" smtClean="0">
                <a:latin typeface="+mn-ea"/>
              </a:rPr>
              <a:t>):</a:t>
            </a:r>
            <a:r>
              <a:rPr lang="ko-KR" altLang="en-US" dirty="0" smtClean="0">
                <a:latin typeface="+mn-ea"/>
              </a:rPr>
              <a:t>연산자의 </a:t>
            </a:r>
            <a:r>
              <a:rPr lang="ko-KR" altLang="en-US" dirty="0">
                <a:latin typeface="+mn-ea"/>
              </a:rPr>
              <a:t>작업 대상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상수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 err="1">
                <a:latin typeface="+mn-ea"/>
              </a:rPr>
              <a:t>리터럴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수식</a:t>
            </a:r>
            <a:r>
              <a:rPr lang="en-US" altLang="ko-KR" dirty="0"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819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연산자의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9" y="1035172"/>
            <a:ext cx="8048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7654" y="883403"/>
            <a:ext cx="864000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피연산자의</a:t>
            </a:r>
            <a:r>
              <a:rPr lang="ko-KR" altLang="en-US" dirty="0" smtClean="0"/>
              <a:t> </a:t>
            </a:r>
            <a:r>
              <a:rPr lang="ko-KR" altLang="en-US" dirty="0"/>
              <a:t>데이터 타입에 따라 결과 값이 다른데</a:t>
            </a:r>
            <a:r>
              <a:rPr lang="en-US" altLang="ko-KR" dirty="0"/>
              <a:t>, </a:t>
            </a:r>
            <a:r>
              <a:rPr lang="ko-KR" altLang="en-US" dirty="0"/>
              <a:t>연산할 두 </a:t>
            </a:r>
            <a:r>
              <a:rPr lang="ko-KR" altLang="en-US" dirty="0" err="1"/>
              <a:t>피연산자의</a:t>
            </a:r>
            <a:r>
              <a:rPr lang="ko-KR" altLang="en-US" dirty="0"/>
              <a:t> 데이터 타입이 다르면 큰 범위의 타입으로 일치시킨 후 </a:t>
            </a:r>
            <a:r>
              <a:rPr lang="ko-KR" altLang="en-US" dirty="0" smtClean="0"/>
              <a:t>연산 수행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논리 </a:t>
            </a:r>
            <a:r>
              <a:rPr lang="ko-KR" altLang="en-US" dirty="0"/>
              <a:t>타입을 제외한 기초 타입을 </a:t>
            </a:r>
            <a:r>
              <a:rPr lang="ko-KR" altLang="en-US" dirty="0" err="1"/>
              <a:t>피연산자로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% </a:t>
            </a:r>
            <a:r>
              <a:rPr lang="ko-KR" altLang="en-US" dirty="0"/>
              <a:t>연산자는 정수 타입만 </a:t>
            </a:r>
            <a:r>
              <a:rPr lang="ko-KR" altLang="en-US" dirty="0" smtClean="0"/>
              <a:t>사용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덧셈 </a:t>
            </a:r>
            <a:r>
              <a:rPr lang="ko-KR" altLang="en-US" dirty="0"/>
              <a:t>연산자는 문자열을 연결하는 데도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/>
              <a:t>문자열과 덧셈을 하는 데이터는 먼저 문자열로 변환한 후 서로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51" y="4046008"/>
            <a:ext cx="5810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대표적인 자바 </a:t>
            </a:r>
            <a:r>
              <a:rPr lang="ko-KR" altLang="en-US" dirty="0" err="1" smtClean="0"/>
              <a:t>에디션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JDK </a:t>
            </a:r>
            <a:r>
              <a:rPr lang="ko-KR" altLang="en-US" dirty="0" smtClean="0"/>
              <a:t>구성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25628"/>
            <a:ext cx="5227144" cy="23649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" y="4217628"/>
            <a:ext cx="2716148" cy="21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42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79012"/>
            <a:ext cx="8105775" cy="2933700"/>
          </a:xfrm>
          <a:prstGeom prst="rect">
            <a:avLst/>
          </a:prstGeom>
        </p:spPr>
      </p:pic>
      <p:sp>
        <p:nvSpPr>
          <p:cNvPr id="6" name="내용 개체 틀 3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4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비교 </a:t>
            </a:r>
            <a:r>
              <a:rPr lang="ko-KR" altLang="en-US" dirty="0"/>
              <a:t>연산자는 논리 타입에만 사용할 수 있는데 </a:t>
            </a:r>
            <a:r>
              <a:rPr lang="en-US" altLang="ko-KR" dirty="0"/>
              <a:t>==</a:t>
            </a:r>
            <a:r>
              <a:rPr lang="ko-KR" altLang="en-US" dirty="0"/>
              <a:t>와 </a:t>
            </a:r>
            <a:r>
              <a:rPr lang="en-US" altLang="ko-KR" dirty="0"/>
              <a:t>!=</a:t>
            </a:r>
            <a:r>
              <a:rPr lang="ko-KR" altLang="en-US" dirty="0"/>
              <a:t>는 모든 기초 타입에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종류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비교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3" y="2240938"/>
            <a:ext cx="53340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/>
              <a:t>연산자는 </a:t>
            </a:r>
            <a:r>
              <a:rPr lang="ko-KR" altLang="en-US" dirty="0" smtClean="0"/>
              <a:t>피 연산자의 </a:t>
            </a:r>
            <a:r>
              <a:rPr lang="ko-KR" altLang="en-US" dirty="0"/>
              <a:t>조건을 결합해서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조사하며</a:t>
            </a:r>
            <a:r>
              <a:rPr lang="en-US" altLang="ko-KR" dirty="0"/>
              <a:t>, </a:t>
            </a:r>
            <a:r>
              <a:rPr lang="ko-KR" altLang="en-US" dirty="0"/>
              <a:t>논리 타입에만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쇼트서킷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논리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9" y="2213272"/>
            <a:ext cx="7258050" cy="1847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3" y="4649541"/>
            <a:ext cx="80581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비교연산자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논리 연산자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56540" y="1086704"/>
            <a:ext cx="7835583" cy="4998422"/>
            <a:chOff x="573771" y="1493104"/>
            <a:chExt cx="7835583" cy="499842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71" y="1493104"/>
              <a:ext cx="7596000" cy="475203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642708" y="5455138"/>
              <a:ext cx="2766646" cy="992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229" y="5259262"/>
              <a:ext cx="1728000" cy="1232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7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8790880" cy="5328592"/>
          </a:xfrm>
        </p:spPr>
        <p:txBody>
          <a:bodyPr/>
          <a:lstStyle/>
          <a:p>
            <a:r>
              <a:rPr lang="ko-KR" altLang="en-US" b="0" dirty="0" smtClean="0"/>
              <a:t>오른쪽에 </a:t>
            </a:r>
            <a:r>
              <a:rPr lang="ko-KR" altLang="en-US" b="0" dirty="0"/>
              <a:t>있는 </a:t>
            </a:r>
            <a:r>
              <a:rPr lang="ko-KR" altLang="en-US" b="0" dirty="0" err="1"/>
              <a:t>연산식의</a:t>
            </a:r>
            <a:r>
              <a:rPr lang="ko-KR" altLang="en-US" b="0" dirty="0"/>
              <a:t> 결과 값을 왼쪽에 있는 변수에 대입</a:t>
            </a:r>
          </a:p>
          <a:p>
            <a:r>
              <a:rPr lang="ko-KR" altLang="en-US" b="0" dirty="0" smtClean="0"/>
              <a:t>예</a:t>
            </a:r>
            <a:endParaRPr lang="en-US" altLang="ko-KR" b="0" dirty="0" smtClean="0"/>
          </a:p>
          <a:p>
            <a:endParaRPr lang="en-US" altLang="ko-KR" b="0" dirty="0"/>
          </a:p>
          <a:p>
            <a:r>
              <a:rPr lang="ko-KR" altLang="en-US" b="0" dirty="0" smtClean="0"/>
              <a:t>종류</a:t>
            </a:r>
            <a:endParaRPr lang="ko-KR" altLang="en-US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대입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82" y="1639360"/>
            <a:ext cx="2457450" cy="971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33" y="1484210"/>
            <a:ext cx="3206709" cy="13240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1" y="2674245"/>
            <a:ext cx="3748893" cy="39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대입 연산자 예제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" y="1058007"/>
            <a:ext cx="6804000" cy="54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숫자를 </a:t>
            </a:r>
            <a:r>
              <a:rPr lang="ko-KR" altLang="en-US" dirty="0"/>
              <a:t>나타내는 기초 타입에 사용하며 </a:t>
            </a:r>
            <a:r>
              <a:rPr lang="ko-KR" altLang="en-US" dirty="0" err="1"/>
              <a:t>피연산자의</a:t>
            </a:r>
            <a:r>
              <a:rPr lang="ko-KR" altLang="en-US" dirty="0"/>
              <a:t> 부호를 그대로 유지하거나 </a:t>
            </a:r>
            <a:r>
              <a:rPr lang="ko-KR" altLang="en-US" dirty="0" smtClean="0"/>
              <a:t>반전</a:t>
            </a:r>
            <a:endParaRPr lang="en-US" altLang="ko-KR" dirty="0" smtClean="0"/>
          </a:p>
          <a:p>
            <a:r>
              <a:rPr lang="ko-KR" altLang="en-US" dirty="0"/>
              <a:t>증감 연산자는 변수의 위치에 따라 의미가 다르다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부호</a:t>
            </a:r>
            <a:r>
              <a:rPr lang="en-US" altLang="ko-KR"/>
              <a:t>·</a:t>
            </a:r>
            <a:r>
              <a:rPr lang="ko-KR" altLang="en-US"/>
              <a:t>증감 </a:t>
            </a:r>
            <a:r>
              <a:rPr lang="ko-KR" altLang="en-US" smtClean="0"/>
              <a:t>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2579078"/>
            <a:ext cx="8077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부호</a:t>
            </a:r>
            <a:r>
              <a:rPr lang="en-US" altLang="ko-KR"/>
              <a:t>·</a:t>
            </a:r>
            <a:r>
              <a:rPr lang="ko-KR" altLang="en-US"/>
              <a:t>증감 </a:t>
            </a:r>
            <a:r>
              <a:rPr lang="ko-KR" altLang="en-US" smtClean="0"/>
              <a:t>연산자 예제</a:t>
            </a:r>
            <a:endParaRPr lang="en-US" altLang="ko-KR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51520" y="1039943"/>
            <a:ext cx="8358234" cy="5033856"/>
            <a:chOff x="533286" y="1438527"/>
            <a:chExt cx="8358234" cy="50338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86" y="1438527"/>
              <a:ext cx="7524000" cy="503385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r="20129"/>
            <a:stretch/>
          </p:blipFill>
          <p:spPr>
            <a:xfrm>
              <a:off x="6907512" y="1897577"/>
              <a:ext cx="1984008" cy="18976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b="38433"/>
            <a:stretch/>
          </p:blipFill>
          <p:spPr>
            <a:xfrm>
              <a:off x="5042016" y="5867119"/>
              <a:ext cx="2857500" cy="604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ko-KR" altLang="en-US" dirty="0"/>
              <a:t>연산자</a:t>
            </a:r>
            <a:r>
              <a:rPr lang="en-US" altLang="ko-KR" dirty="0"/>
              <a:t>(?:)</a:t>
            </a:r>
            <a:r>
              <a:rPr lang="ko-KR" altLang="en-US" dirty="0"/>
              <a:t>는 </a:t>
            </a:r>
            <a:r>
              <a:rPr lang="ko-KR" altLang="en-US" dirty="0" smtClean="0"/>
              <a:t>조건식이 </a:t>
            </a:r>
            <a:r>
              <a:rPr lang="en-US" altLang="ko-KR" dirty="0"/>
              <a:t>true</a:t>
            </a:r>
            <a:r>
              <a:rPr lang="ko-KR" altLang="en-US" dirty="0"/>
              <a:t>이면 결과 값은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1</a:t>
            </a:r>
            <a:r>
              <a:rPr lang="ko-KR" altLang="en-US" dirty="0"/>
              <a:t>의 값이 되고 </a:t>
            </a:r>
            <a:r>
              <a:rPr lang="en-US" altLang="ko-KR" dirty="0"/>
              <a:t>false</a:t>
            </a:r>
            <a:r>
              <a:rPr lang="ko-KR" altLang="en-US" dirty="0"/>
              <a:t>이면 결과 값은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2</a:t>
            </a:r>
            <a:r>
              <a:rPr lang="ko-KR" altLang="en-US" dirty="0"/>
              <a:t>의 값이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92075" indent="0">
              <a:buNone/>
            </a:pPr>
            <a:r>
              <a:rPr lang="en-US" altLang="ko-KR" dirty="0" smtClean="0"/>
              <a:t>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조건 </a:t>
            </a:r>
            <a:r>
              <a:rPr lang="ko-KR" altLang="en-US" dirty="0"/>
              <a:t>연산자도 </a:t>
            </a:r>
            <a:r>
              <a:rPr lang="ko-KR" altLang="en-US" dirty="0" err="1"/>
              <a:t>쇼트서킷</a:t>
            </a:r>
            <a:r>
              <a:rPr lang="ko-KR" altLang="en-US" dirty="0"/>
              <a:t> </a:t>
            </a:r>
            <a:r>
              <a:rPr lang="ko-KR" altLang="en-US" dirty="0" err="1"/>
              <a:t>로직을</a:t>
            </a:r>
            <a:r>
              <a:rPr lang="ko-KR" altLang="en-US" dirty="0"/>
              <a:t> 이용하기 때문에 조건식에 따라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1</a:t>
            </a:r>
            <a:r>
              <a:rPr lang="ko-KR" altLang="en-US" dirty="0"/>
              <a:t>과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2 </a:t>
            </a:r>
            <a:r>
              <a:rPr lang="ko-KR" altLang="en-US" dirty="0"/>
              <a:t>중 하나만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92075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조건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7" y="1875813"/>
            <a:ext cx="27908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</a:p>
          <a:p>
            <a:r>
              <a:rPr lang="ko-KR" altLang="en-US" smtClean="0"/>
              <a:t>익히기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조건 연산자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9" y="1031631"/>
            <a:ext cx="80962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ko-KR" altLang="en-US" dirty="0"/>
              <a:t>다운로드 사이트에 </a:t>
            </a:r>
            <a:r>
              <a:rPr lang="ko-KR" altLang="en-US" dirty="0" smtClean="0"/>
              <a:t>접속하기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</a:t>
            </a:r>
            <a:r>
              <a:rPr lang="en-US" altLang="ko-KR" dirty="0"/>
              <a:t>JDK </a:t>
            </a:r>
            <a:r>
              <a:rPr lang="ko-KR" altLang="en-US" dirty="0"/>
              <a:t>선택하기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83" y="1003237"/>
            <a:ext cx="4197512" cy="246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95" y="3959353"/>
            <a:ext cx="4513975" cy="27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27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9" y="1119535"/>
            <a:ext cx="6768000" cy="51446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우선순위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72" y="3190184"/>
            <a:ext cx="247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결합 규칙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1" y="992960"/>
            <a:ext cx="7239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</a:t>
            </a:r>
            <a:r>
              <a:rPr lang="ko-KR" altLang="en-US"/>
              <a:t>결합 </a:t>
            </a:r>
            <a:r>
              <a:rPr lang="ko-KR" altLang="en-US" smtClean="0"/>
              <a:t>규칙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6" y="986080"/>
            <a:ext cx="8048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정수를 입력 받아 합을 구하여 출력하는 프로그램을 작성해 보기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직사각형의 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세로를 입력 받아 넓이를 구하는 프로그램을 작성해 보자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임의의 수를 입력 받아 십의 자리 이하는 버리는 코드를  작성해보자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예를 들면 </a:t>
            </a:r>
            <a:r>
              <a:rPr lang="en-US" altLang="ko-KR" dirty="0"/>
              <a:t>356</a:t>
            </a:r>
            <a:r>
              <a:rPr lang="ko-KR" altLang="en-US" dirty="0"/>
              <a:t>이라면 </a:t>
            </a:r>
            <a:r>
              <a:rPr lang="en-US" altLang="ko-KR" dirty="0"/>
              <a:t>300</a:t>
            </a:r>
            <a:r>
              <a:rPr lang="ko-KR" altLang="en-US" dirty="0"/>
              <a:t>이 나올 수 있도록 해보자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초 단위의 정수를 입력 받고</a:t>
            </a:r>
            <a:r>
              <a:rPr lang="en-US" altLang="ko-KR" dirty="0"/>
              <a:t>, </a:t>
            </a:r>
            <a:r>
              <a:rPr lang="ko-KR" altLang="en-US" dirty="0"/>
              <a:t>몇시간</a:t>
            </a:r>
            <a:r>
              <a:rPr lang="en-US" altLang="ko-KR" dirty="0"/>
              <a:t>, </a:t>
            </a:r>
            <a:r>
              <a:rPr lang="ko-KR" altLang="en-US" dirty="0"/>
              <a:t>몇 분</a:t>
            </a:r>
            <a:r>
              <a:rPr lang="en-US" altLang="ko-KR" dirty="0"/>
              <a:t>, </a:t>
            </a:r>
            <a:r>
              <a:rPr lang="ko-KR" altLang="en-US" dirty="0" err="1"/>
              <a:t>몇초인지</a:t>
            </a:r>
            <a:r>
              <a:rPr lang="ko-KR" altLang="en-US" dirty="0"/>
              <a:t> 구하여 출력하는 프로그램을 작성해 보자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입력된 정수가 짝수인지 홀수 인지 출력하는 프로그램을 조건 연산자를 이용하여 작성해 보자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실습문제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1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라이선스 </a:t>
            </a:r>
            <a:r>
              <a:rPr lang="ko-KR" altLang="en-US" dirty="0"/>
              <a:t>동의 및 운영체제 버전에 맞는 설치 파일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 </a:t>
            </a:r>
            <a:r>
              <a:rPr lang="ko-KR" altLang="en-US" dirty="0"/>
              <a:t>자바 설치하기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07" y="1521431"/>
            <a:ext cx="2760038" cy="1847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8" y="4000050"/>
            <a:ext cx="6670488" cy="26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가 설치된 폴더</a:t>
            </a:r>
            <a:endParaRPr lang="en-US" altLang="ko-KR" dirty="0" smtClean="0"/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:\</a:t>
            </a:r>
            <a:r>
              <a:rPr lang="en-US" altLang="ko-KR" dirty="0"/>
              <a:t>Program </a:t>
            </a:r>
            <a:r>
              <a:rPr lang="en-US" altLang="ko-KR" dirty="0" smtClean="0"/>
              <a:t>Files\Java\</a:t>
            </a:r>
            <a:r>
              <a:rPr lang="en-US" altLang="ko-KR" dirty="0" err="1" smtClean="0"/>
              <a:t>jdk</a:t>
            </a:r>
            <a:r>
              <a:rPr lang="ko-KR" altLang="en-US" i="1" dirty="0" smtClean="0"/>
              <a:t>버전번호</a:t>
            </a:r>
            <a:endParaRPr lang="en-US" altLang="ko-KR" i="1" dirty="0"/>
          </a:p>
          <a:p>
            <a:endParaRPr lang="en-US" altLang="ko-KR" dirty="0" smtClean="0"/>
          </a:p>
          <a:p>
            <a:r>
              <a:rPr lang="ko-KR" altLang="en-US" dirty="0" smtClean="0"/>
              <a:t>어떤 폴더에서도 자바를 사용하려면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가 설치된 폴더를 환경 변수로 등록해야 함</a:t>
            </a:r>
            <a:endParaRPr lang="en-US" altLang="ko-KR" dirty="0" smtClean="0"/>
          </a:p>
          <a:p>
            <a:r>
              <a:rPr lang="en-US" altLang="ko-KR" sz="2400" dirty="0">
                <a:solidFill>
                  <a:srgbClr val="FF0000"/>
                </a:solidFill>
              </a:rPr>
              <a:t>1 </a:t>
            </a:r>
            <a:r>
              <a:rPr lang="en-US" altLang="ko-KR" dirty="0"/>
              <a:t>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2" y="3401563"/>
            <a:ext cx="5336495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</TotalTime>
  <Words>2580</Words>
  <Application>Microsoft Office PowerPoint</Application>
  <PresentationFormat>화면 슬라이드 쇼(4:3)</PresentationFormat>
  <Paragraphs>624</Paragraphs>
  <Slides>73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75" baseType="lpstr">
      <vt:lpstr>2_Office 테마</vt:lpstr>
      <vt:lpstr>원본</vt:lpstr>
      <vt:lpstr>자바 프로그래밍</vt:lpstr>
      <vt:lpstr>프로그래밍 언어</vt:lpstr>
      <vt:lpstr>자바 프로그램</vt:lpstr>
      <vt:lpstr>자바 가상 기계와 자바 실행 환경</vt:lpstr>
      <vt:lpstr>자바 가상 머신의 개념</vt:lpstr>
      <vt:lpstr>JDK 설치</vt:lpstr>
      <vt:lpstr>JDK 설치</vt:lpstr>
      <vt:lpstr>JDK 설치</vt:lpstr>
      <vt:lpstr>자바 환경 변수 설정</vt:lpstr>
      <vt:lpstr>자바 환경 변수 설정</vt:lpstr>
      <vt:lpstr>자바 통합 개발 환경–이클립스(Eclipse)</vt:lpstr>
      <vt:lpstr>이클립스 설치</vt:lpstr>
      <vt:lpstr>이클립스 설치</vt:lpstr>
      <vt:lpstr>이클립스 설치</vt:lpstr>
      <vt:lpstr>이클립스 작업 공간</vt:lpstr>
      <vt:lpstr>이클립스를 이용한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[Preferences] 대화상자로 설정</vt:lpstr>
      <vt:lpstr>[Preferences] 대화상자로 설정</vt:lpstr>
      <vt:lpstr>이클립스 툴바에 필요한 도구 추가</vt:lpstr>
      <vt:lpstr>패키지 생성</vt:lpstr>
      <vt:lpstr>이클립스의 코드 박스 활용</vt:lpstr>
      <vt:lpstr>자바 프로그램 구조와  기본 문법 익히기</vt:lpstr>
      <vt:lpstr>Hello 프로그램 구조</vt:lpstr>
      <vt:lpstr>Hello 프로그램 구조</vt:lpstr>
      <vt:lpstr>Hello 프로그램의 확장</vt:lpstr>
      <vt:lpstr>Hello 프로그램의 확장</vt:lpstr>
      <vt:lpstr>규칙</vt:lpstr>
      <vt:lpstr>관례</vt:lpstr>
      <vt:lpstr>클래스 정의할 때 주의사항</vt:lpstr>
      <vt:lpstr>변수의 개념</vt:lpstr>
      <vt:lpstr>변수 사용</vt:lpstr>
      <vt:lpstr>변수의 초기화</vt:lpstr>
      <vt:lpstr>데이터 타입</vt:lpstr>
      <vt:lpstr>변수의 저장 값 범위 </vt:lpstr>
      <vt:lpstr>리터럴, 정수, 실수</vt:lpstr>
      <vt:lpstr>예제</vt:lpstr>
      <vt:lpstr>문자, 논리</vt:lpstr>
      <vt:lpstr>예제</vt:lpstr>
      <vt:lpstr>상수, 리터럴</vt:lpstr>
      <vt:lpstr>타입 변환</vt:lpstr>
      <vt:lpstr>타입 변환</vt:lpstr>
      <vt:lpstr>타입 변환</vt:lpstr>
      <vt:lpstr>예제</vt:lpstr>
      <vt:lpstr>타입 변환</vt:lpstr>
      <vt:lpstr>자바의 키 입력과 System.in</vt:lpstr>
      <vt:lpstr>자바 기본 입출력</vt:lpstr>
      <vt:lpstr>printf()의 포맷과 실행 결과</vt:lpstr>
      <vt:lpstr>예제</vt:lpstr>
      <vt:lpstr>Scanner와 Scanner 객체 생성</vt:lpstr>
      <vt:lpstr>Scanner와 Scanner 객체 생성</vt:lpstr>
      <vt:lpstr>예제</vt:lpstr>
      <vt:lpstr>연산자와 연산식</vt:lpstr>
      <vt:lpstr>연산자의 종류</vt:lpstr>
      <vt:lpstr>산술 연산자</vt:lpstr>
      <vt:lpstr>예제</vt:lpstr>
      <vt:lpstr>비교 연산자</vt:lpstr>
      <vt:lpstr>논리 연산자</vt:lpstr>
      <vt:lpstr>비교연산자/논리 연산자 예제</vt:lpstr>
      <vt:lpstr>대입 연산자</vt:lpstr>
      <vt:lpstr>대입 연산자 예제</vt:lpstr>
      <vt:lpstr>부호·증감 연산자</vt:lpstr>
      <vt:lpstr>부호·증감 연산자 예제</vt:lpstr>
      <vt:lpstr>조건 연산자</vt:lpstr>
      <vt:lpstr>조건 연산자 예제</vt:lpstr>
      <vt:lpstr>연산자 우선순위</vt:lpstr>
      <vt:lpstr>연산자 결합 규칙</vt:lpstr>
      <vt:lpstr>연산자 결합 규칙 예제</vt:lpstr>
      <vt:lpstr>실습문제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Windows 사용자</cp:lastModifiedBy>
  <cp:revision>227</cp:revision>
  <dcterms:created xsi:type="dcterms:W3CDTF">2017-01-09T05:29:11Z</dcterms:created>
  <dcterms:modified xsi:type="dcterms:W3CDTF">2018-03-07T05:18:56Z</dcterms:modified>
</cp:coreProperties>
</file>